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86"/>
  </p:handoutMasterIdLst>
  <p:sldIdLst>
    <p:sldId id="256" r:id="rId3"/>
    <p:sldId id="8901" r:id="rId4"/>
    <p:sldId id="8902" r:id="rId5"/>
    <p:sldId id="8903" r:id="rId6"/>
    <p:sldId id="8904" r:id="rId7"/>
    <p:sldId id="8905" r:id="rId8"/>
    <p:sldId id="8906" r:id="rId9"/>
    <p:sldId id="8907" r:id="rId10"/>
    <p:sldId id="8908" r:id="rId11"/>
    <p:sldId id="8909" r:id="rId12"/>
    <p:sldId id="8910" r:id="rId13"/>
    <p:sldId id="8911" r:id="rId14"/>
    <p:sldId id="8912" r:id="rId15"/>
    <p:sldId id="8913" r:id="rId16"/>
    <p:sldId id="8914" r:id="rId17"/>
    <p:sldId id="8915" r:id="rId19"/>
    <p:sldId id="8916" r:id="rId20"/>
    <p:sldId id="8917" r:id="rId21"/>
    <p:sldId id="8918" r:id="rId22"/>
    <p:sldId id="8919" r:id="rId23"/>
    <p:sldId id="8920" r:id="rId24"/>
    <p:sldId id="8921" r:id="rId25"/>
    <p:sldId id="8922" r:id="rId26"/>
    <p:sldId id="8923" r:id="rId27"/>
    <p:sldId id="8924" r:id="rId28"/>
    <p:sldId id="8925" r:id="rId29"/>
    <p:sldId id="8926" r:id="rId30"/>
    <p:sldId id="8927" r:id="rId31"/>
    <p:sldId id="8928" r:id="rId32"/>
    <p:sldId id="8929" r:id="rId33"/>
    <p:sldId id="8930" r:id="rId34"/>
    <p:sldId id="8931" r:id="rId35"/>
    <p:sldId id="8932" r:id="rId36"/>
    <p:sldId id="8933" r:id="rId37"/>
    <p:sldId id="8934" r:id="rId38"/>
    <p:sldId id="8935" r:id="rId39"/>
    <p:sldId id="8936" r:id="rId40"/>
    <p:sldId id="8937" r:id="rId41"/>
    <p:sldId id="8938" r:id="rId42"/>
    <p:sldId id="8939" r:id="rId43"/>
    <p:sldId id="8940" r:id="rId44"/>
    <p:sldId id="8941" r:id="rId45"/>
    <p:sldId id="8942" r:id="rId46"/>
    <p:sldId id="8943" r:id="rId47"/>
    <p:sldId id="8944" r:id="rId48"/>
    <p:sldId id="8945" r:id="rId49"/>
    <p:sldId id="8946" r:id="rId50"/>
    <p:sldId id="8947" r:id="rId51"/>
    <p:sldId id="8948" r:id="rId52"/>
    <p:sldId id="8949" r:id="rId53"/>
    <p:sldId id="8950" r:id="rId54"/>
    <p:sldId id="8951" r:id="rId55"/>
    <p:sldId id="8952" r:id="rId56"/>
    <p:sldId id="8953" r:id="rId57"/>
    <p:sldId id="8954" r:id="rId58"/>
    <p:sldId id="8955" r:id="rId59"/>
    <p:sldId id="8956" r:id="rId60"/>
    <p:sldId id="8957" r:id="rId61"/>
    <p:sldId id="8958" r:id="rId62"/>
    <p:sldId id="8959" r:id="rId63"/>
    <p:sldId id="8960" r:id="rId64"/>
    <p:sldId id="8961" r:id="rId65"/>
    <p:sldId id="8962" r:id="rId66"/>
    <p:sldId id="8963" r:id="rId67"/>
    <p:sldId id="8964" r:id="rId68"/>
    <p:sldId id="8965" r:id="rId69"/>
    <p:sldId id="8966" r:id="rId70"/>
    <p:sldId id="8967" r:id="rId71"/>
    <p:sldId id="8968" r:id="rId72"/>
    <p:sldId id="8969" r:id="rId73"/>
    <p:sldId id="8970" r:id="rId74"/>
    <p:sldId id="8971" r:id="rId75"/>
    <p:sldId id="8972" r:id="rId76"/>
    <p:sldId id="8973" r:id="rId77"/>
    <p:sldId id="8974" r:id="rId78"/>
    <p:sldId id="8975" r:id="rId79"/>
    <p:sldId id="8976" r:id="rId80"/>
    <p:sldId id="8977" r:id="rId81"/>
    <p:sldId id="8978" r:id="rId82"/>
    <p:sldId id="8979" r:id="rId83"/>
    <p:sldId id="8980" r:id="rId84"/>
    <p:sldId id="8981" r:id="rId8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39A0-2687-A44F-B8FB-4468168109AA}" type="doc">
      <dgm:prSet loTypeId="urn:microsoft.com/office/officeart/2005/8/layout/process5#1" loCatId="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BC566F98-A5A2-974C-BE40-7F5096E5ED1C}">
      <dgm:prSet phldrT="[文本]"/>
      <dgm:spPr/>
      <dgm:t>
        <a:bodyPr/>
        <a:lstStyle/>
        <a:p>
          <a:r>
            <a:rPr lang="zh-CN" b="0" dirty="0"/>
            <a:t>收集数据</a:t>
          </a:r>
          <a:endParaRPr lang="zh-CN" altLang="en-US" dirty="0"/>
        </a:p>
      </dgm:t>
    </dgm:pt>
    <dgm:pt modelId="{9EAD95CF-6BDF-7E48-9B7F-A55CEA8A4545}" cxnId="{3ECFBACE-9E91-4441-93FF-CE0BBE4DFD53}" type="parTrans">
      <dgm:prSet/>
      <dgm:spPr/>
      <dgm:t>
        <a:bodyPr/>
        <a:lstStyle/>
        <a:p>
          <a:endParaRPr lang="zh-CN" altLang="en-US"/>
        </a:p>
      </dgm:t>
    </dgm:pt>
    <dgm:pt modelId="{BF7FE0A4-349E-3B43-BC9D-61D55A82CC2C}" cxnId="{3ECFBACE-9E91-4441-93FF-CE0BBE4DFD53}" type="sibTrans">
      <dgm:prSet/>
      <dgm:spPr/>
      <dgm:t>
        <a:bodyPr/>
        <a:lstStyle/>
        <a:p>
          <a:endParaRPr lang="zh-CN" altLang="en-US"/>
        </a:p>
      </dgm:t>
    </dgm:pt>
    <dgm:pt modelId="{E0F012E9-E873-CB4F-9EC7-9E2703F09FC0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准备数据：数据预处理</a:t>
          </a:r>
          <a:endParaRPr lang="zh-CN" dirty="0"/>
        </a:p>
      </dgm:t>
    </dgm:pt>
    <dgm:pt modelId="{6AC94195-928E-5546-B6C8-FD7C636EFE1B}" cxnId="{6D5FAB11-6D10-4119-9ECE-BB53D4CF7732}" type="parTrans">
      <dgm:prSet/>
      <dgm:spPr/>
      <dgm:t>
        <a:bodyPr/>
        <a:lstStyle/>
        <a:p>
          <a:endParaRPr lang="zh-CN" altLang="en-US"/>
        </a:p>
      </dgm:t>
    </dgm:pt>
    <dgm:pt modelId="{52A0B4A8-4533-9249-944B-FAB79C5D3B51}" cxnId="{6D5FAB11-6D10-4119-9ECE-BB53D4CF7732}" type="sibTrans">
      <dgm:prSet/>
      <dgm:spPr/>
      <dgm:t>
        <a:bodyPr/>
        <a:lstStyle/>
        <a:p>
          <a:endParaRPr lang="zh-CN" altLang="en-US"/>
        </a:p>
      </dgm:t>
    </dgm:pt>
    <dgm:pt modelId="{09618702-A7B8-4647-9E3B-6B71B8C7030D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选择模型</a:t>
          </a:r>
          <a:endParaRPr lang="zh-CN"/>
        </a:p>
      </dgm:t>
    </dgm:pt>
    <dgm:pt modelId="{D8445F28-1013-BF46-85EC-964C443C25CD}" cxnId="{BF7B1BD0-414E-4F1C-A951-729DEFE6E91E}" type="parTrans">
      <dgm:prSet/>
      <dgm:spPr/>
      <dgm:t>
        <a:bodyPr/>
        <a:lstStyle/>
        <a:p>
          <a:endParaRPr lang="zh-CN" altLang="en-US"/>
        </a:p>
      </dgm:t>
    </dgm:pt>
    <dgm:pt modelId="{6FD804DB-E230-5A4A-A40E-96D9C904C6B8}" cxnId="{BF7B1BD0-414E-4F1C-A951-729DEFE6E91E}" type="sibTrans">
      <dgm:prSet/>
      <dgm:spPr/>
      <dgm:t>
        <a:bodyPr/>
        <a:lstStyle/>
        <a:p>
          <a:endParaRPr lang="zh-CN" altLang="en-US"/>
        </a:p>
      </dgm:t>
    </dgm:pt>
    <dgm:pt modelId="{BA437437-C402-1947-9C35-7858D7C226B5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训练</a:t>
          </a:r>
          <a:endParaRPr lang="zh-CN"/>
        </a:p>
      </dgm:t>
    </dgm:pt>
    <dgm:pt modelId="{3B4A1595-331D-8840-B2BC-45E527D266E9}" cxnId="{BE6B4E0C-719F-4A20-8158-58417DBA9DB6}" type="parTrans">
      <dgm:prSet/>
      <dgm:spPr/>
      <dgm:t>
        <a:bodyPr/>
        <a:lstStyle/>
        <a:p>
          <a:endParaRPr lang="zh-CN" altLang="en-US"/>
        </a:p>
      </dgm:t>
    </dgm:pt>
    <dgm:pt modelId="{C359FF05-4B83-B442-8449-860B7C741644}" cxnId="{BE6B4E0C-719F-4A20-8158-58417DBA9DB6}" type="sibTrans">
      <dgm:prSet/>
      <dgm:spPr/>
      <dgm:t>
        <a:bodyPr/>
        <a:lstStyle/>
        <a:p>
          <a:endParaRPr lang="zh-CN" altLang="en-US"/>
        </a:p>
      </dgm:t>
    </dgm:pt>
    <dgm:pt modelId="{142E1B2F-F51B-DD47-BC9B-D87F3AB48F50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评估</a:t>
          </a:r>
          <a:endParaRPr lang="zh-CN"/>
        </a:p>
      </dgm:t>
    </dgm:pt>
    <dgm:pt modelId="{957CC3D9-7A32-F14E-A925-5FCCB8F24F19}" cxnId="{BA956EB4-0267-4AFC-9A08-AE4E4011C02C}" type="parTrans">
      <dgm:prSet/>
      <dgm:spPr/>
      <dgm:t>
        <a:bodyPr/>
        <a:lstStyle/>
        <a:p>
          <a:endParaRPr lang="zh-CN" altLang="en-US"/>
        </a:p>
      </dgm:t>
    </dgm:pt>
    <dgm:pt modelId="{74793B1B-A6D2-E844-AD81-D4AAA624F7F6}" cxnId="{BA956EB4-0267-4AFC-9A08-AE4E4011C02C}" type="sibTrans">
      <dgm:prSet/>
      <dgm:spPr/>
      <dgm:t>
        <a:bodyPr/>
        <a:lstStyle/>
        <a:p>
          <a:endParaRPr lang="zh-CN" altLang="en-US"/>
        </a:p>
      </dgm:t>
    </dgm:pt>
    <dgm:pt modelId="{4EF1F136-E69C-C547-B468-4D094A843FD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/>
            <a:t>· </a:t>
          </a:r>
          <a:r>
            <a:rPr lang="zh-CN" b="0"/>
            <a:t>超参数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/>
            <a:t>调整</a:t>
          </a:r>
          <a:endParaRPr lang="zh-CN"/>
        </a:p>
      </dgm:t>
    </dgm:pt>
    <dgm:pt modelId="{8ADBDD34-955F-044F-8444-690E87FD2C43}" cxnId="{5CF1A6EF-5F04-4441-8B48-552EE3E779E6}" type="parTrans">
      <dgm:prSet/>
      <dgm:spPr/>
      <dgm:t>
        <a:bodyPr/>
        <a:lstStyle/>
        <a:p>
          <a:endParaRPr lang="zh-CN" altLang="en-US"/>
        </a:p>
      </dgm:t>
    </dgm:pt>
    <dgm:pt modelId="{4B7009C0-E3A7-FB48-BFDF-E76B1B9384B4}" cxnId="{5CF1A6EF-5F04-4441-8B48-552EE3E779E6}" type="sibTrans">
      <dgm:prSet/>
      <dgm:spPr/>
      <dgm:t>
        <a:bodyPr/>
        <a:lstStyle/>
        <a:p>
          <a:endParaRPr lang="zh-CN" altLang="en-US"/>
        </a:p>
      </dgm:t>
    </dgm:pt>
    <dgm:pt modelId="{6D0AAEAE-A16B-E446-BB47-401C2BBFF7BD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预测</a:t>
          </a:r>
          <a:endParaRPr lang="zh-CN" dirty="0"/>
        </a:p>
      </dgm:t>
    </dgm:pt>
    <dgm:pt modelId="{79660703-0FC1-0745-BCCA-C5408269C7A2}" cxnId="{51DCC518-CE61-4B03-A44F-A6B14648AF55}" type="parTrans">
      <dgm:prSet/>
      <dgm:spPr/>
      <dgm:t>
        <a:bodyPr/>
        <a:lstStyle/>
        <a:p>
          <a:endParaRPr lang="zh-CN" altLang="en-US"/>
        </a:p>
      </dgm:t>
    </dgm:pt>
    <dgm:pt modelId="{B36082B8-9328-4C4E-AB46-BBCC59D77459}" cxnId="{51DCC518-CE61-4B03-A44F-A6B14648AF55}" type="sibTrans">
      <dgm:prSet/>
      <dgm:spPr/>
      <dgm:t>
        <a:bodyPr/>
        <a:lstStyle/>
        <a:p>
          <a:endParaRPr lang="zh-CN" altLang="en-US"/>
        </a:p>
      </dgm:t>
    </dgm:pt>
    <dgm:pt modelId="{4F1A8369-734F-6448-B5E3-98CB2F6D83D9}" type="pres">
      <dgm:prSet presAssocID="{B47139A0-2687-A44F-B8FB-4468168109AA}" presName="diagram" presStyleCnt="0">
        <dgm:presLayoutVars>
          <dgm:dir/>
          <dgm:resizeHandles val="exact"/>
        </dgm:presLayoutVars>
      </dgm:prSet>
      <dgm:spPr/>
    </dgm:pt>
    <dgm:pt modelId="{99FECF94-8433-EB49-968E-7B3A81B12379}" type="pres">
      <dgm:prSet presAssocID="{BC566F98-A5A2-974C-BE40-7F5096E5ED1C}" presName="node" presStyleLbl="node1" presStyleIdx="0" presStyleCnt="7">
        <dgm:presLayoutVars>
          <dgm:bulletEnabled val="1"/>
        </dgm:presLayoutVars>
      </dgm:prSet>
      <dgm:spPr/>
    </dgm:pt>
    <dgm:pt modelId="{0D2EF1B9-55A5-E94E-AAC5-7A9B59BF017C}" type="pres">
      <dgm:prSet presAssocID="{BF7FE0A4-349E-3B43-BC9D-61D55A82CC2C}" presName="sibTrans" presStyleLbl="sibTrans2D1" presStyleIdx="0" presStyleCnt="6"/>
      <dgm:spPr/>
    </dgm:pt>
    <dgm:pt modelId="{6A5BC0F4-B092-D846-A772-2C8011578450}" type="pres">
      <dgm:prSet presAssocID="{BF7FE0A4-349E-3B43-BC9D-61D55A82CC2C}" presName="connectorText" presStyleLbl="sibTrans2D1" presStyleIdx="0" presStyleCnt="6"/>
      <dgm:spPr/>
    </dgm:pt>
    <dgm:pt modelId="{32AB472E-C01C-B84B-8776-615B21DD3398}" type="pres">
      <dgm:prSet presAssocID="{E0F012E9-E873-CB4F-9EC7-9E2703F09FC0}" presName="node" presStyleLbl="node1" presStyleIdx="1" presStyleCnt="7">
        <dgm:presLayoutVars>
          <dgm:bulletEnabled val="1"/>
        </dgm:presLayoutVars>
      </dgm:prSet>
      <dgm:spPr/>
    </dgm:pt>
    <dgm:pt modelId="{D2C82B48-09B5-7442-81D2-79387C710EC4}" type="pres">
      <dgm:prSet presAssocID="{52A0B4A8-4533-9249-944B-FAB79C5D3B51}" presName="sibTrans" presStyleLbl="sibTrans2D1" presStyleIdx="1" presStyleCnt="6"/>
      <dgm:spPr/>
    </dgm:pt>
    <dgm:pt modelId="{0EE63123-A629-174B-9A93-960FABA98348}" type="pres">
      <dgm:prSet presAssocID="{52A0B4A8-4533-9249-944B-FAB79C5D3B51}" presName="connectorText" presStyleLbl="sibTrans2D1" presStyleIdx="1" presStyleCnt="6"/>
      <dgm:spPr/>
    </dgm:pt>
    <dgm:pt modelId="{7EC73655-55DB-FB40-A174-2B7E89E1BEA9}" type="pres">
      <dgm:prSet presAssocID="{09618702-A7B8-4647-9E3B-6B71B8C7030D}" presName="node" presStyleLbl="node1" presStyleIdx="2" presStyleCnt="7">
        <dgm:presLayoutVars>
          <dgm:bulletEnabled val="1"/>
        </dgm:presLayoutVars>
      </dgm:prSet>
      <dgm:spPr/>
    </dgm:pt>
    <dgm:pt modelId="{B5DCE46E-A7E1-1D49-B61E-4C4C03F72448}" type="pres">
      <dgm:prSet presAssocID="{6FD804DB-E230-5A4A-A40E-96D9C904C6B8}" presName="sibTrans" presStyleLbl="sibTrans2D1" presStyleIdx="2" presStyleCnt="6"/>
      <dgm:spPr/>
    </dgm:pt>
    <dgm:pt modelId="{3EB6CCC7-46EA-9743-9B6A-E92D98359A03}" type="pres">
      <dgm:prSet presAssocID="{6FD804DB-E230-5A4A-A40E-96D9C904C6B8}" presName="connectorText" presStyleLbl="sibTrans2D1" presStyleIdx="2" presStyleCnt="6"/>
      <dgm:spPr/>
    </dgm:pt>
    <dgm:pt modelId="{26EC29ED-2124-9440-8D96-23011D1EC526}" type="pres">
      <dgm:prSet presAssocID="{BA437437-C402-1947-9C35-7858D7C226B5}" presName="node" presStyleLbl="node1" presStyleIdx="3" presStyleCnt="7">
        <dgm:presLayoutVars>
          <dgm:bulletEnabled val="1"/>
        </dgm:presLayoutVars>
      </dgm:prSet>
      <dgm:spPr/>
    </dgm:pt>
    <dgm:pt modelId="{30DD324D-D9D7-9F46-94C6-213854D5F8EC}" type="pres">
      <dgm:prSet presAssocID="{C359FF05-4B83-B442-8449-860B7C741644}" presName="sibTrans" presStyleLbl="sibTrans2D1" presStyleIdx="3" presStyleCnt="6"/>
      <dgm:spPr/>
    </dgm:pt>
    <dgm:pt modelId="{A7FB21EE-067E-6641-8E5D-AB43321A4A07}" type="pres">
      <dgm:prSet presAssocID="{C359FF05-4B83-B442-8449-860B7C741644}" presName="connectorText" presStyleLbl="sibTrans2D1" presStyleIdx="3" presStyleCnt="6"/>
      <dgm:spPr/>
    </dgm:pt>
    <dgm:pt modelId="{76AA9776-27BB-6443-AC05-71FD866DAB07}" type="pres">
      <dgm:prSet presAssocID="{142E1B2F-F51B-DD47-BC9B-D87F3AB48F50}" presName="node" presStyleLbl="node1" presStyleIdx="4" presStyleCnt="7">
        <dgm:presLayoutVars>
          <dgm:bulletEnabled val="1"/>
        </dgm:presLayoutVars>
      </dgm:prSet>
      <dgm:spPr/>
    </dgm:pt>
    <dgm:pt modelId="{BF75993C-49CD-BB42-AE6C-B7D5B78FC686}" type="pres">
      <dgm:prSet presAssocID="{74793B1B-A6D2-E844-AD81-D4AAA624F7F6}" presName="sibTrans" presStyleLbl="sibTrans2D1" presStyleIdx="4" presStyleCnt="6"/>
      <dgm:spPr/>
    </dgm:pt>
    <dgm:pt modelId="{CD308F72-5266-B140-BC53-A384486ED82B}" type="pres">
      <dgm:prSet presAssocID="{74793B1B-A6D2-E844-AD81-D4AAA624F7F6}" presName="connectorText" presStyleLbl="sibTrans2D1" presStyleIdx="4" presStyleCnt="6"/>
      <dgm:spPr/>
    </dgm:pt>
    <dgm:pt modelId="{A7937B7F-6C79-024B-9897-86B27599BD46}" type="pres">
      <dgm:prSet presAssocID="{4EF1F136-E69C-C547-B468-4D094A843FD6}" presName="node" presStyleLbl="node1" presStyleIdx="5" presStyleCnt="7">
        <dgm:presLayoutVars>
          <dgm:bulletEnabled val="1"/>
        </dgm:presLayoutVars>
      </dgm:prSet>
      <dgm:spPr/>
    </dgm:pt>
    <dgm:pt modelId="{663E034E-DB2F-904E-A760-2904141B6437}" type="pres">
      <dgm:prSet presAssocID="{4B7009C0-E3A7-FB48-BFDF-E76B1B9384B4}" presName="sibTrans" presStyleLbl="sibTrans2D1" presStyleIdx="5" presStyleCnt="6"/>
      <dgm:spPr/>
    </dgm:pt>
    <dgm:pt modelId="{A2F7596C-17D4-9B49-BF50-856650C00F74}" type="pres">
      <dgm:prSet presAssocID="{4B7009C0-E3A7-FB48-BFDF-E76B1B9384B4}" presName="connectorText" presStyleLbl="sibTrans2D1" presStyleIdx="5" presStyleCnt="6"/>
      <dgm:spPr/>
    </dgm:pt>
    <dgm:pt modelId="{14EF76F9-7E1F-4B43-9990-45099CC08F5C}" type="pres">
      <dgm:prSet presAssocID="{6D0AAEAE-A16B-E446-BB47-401C2BBFF7BD}" presName="node" presStyleLbl="node1" presStyleIdx="6" presStyleCnt="7">
        <dgm:presLayoutVars>
          <dgm:bulletEnabled val="1"/>
        </dgm:presLayoutVars>
      </dgm:prSet>
      <dgm:spPr/>
    </dgm:pt>
  </dgm:ptLst>
  <dgm:cxnLst>
    <dgm:cxn modelId="{BE6B4E0C-719F-4A20-8158-58417DBA9DB6}" srcId="{B47139A0-2687-A44F-B8FB-4468168109AA}" destId="{BA437437-C402-1947-9C35-7858D7C226B5}" srcOrd="3" destOrd="0" parTransId="{3B4A1595-331D-8840-B2BC-45E527D266E9}" sibTransId="{C359FF05-4B83-B442-8449-860B7C741644}"/>
    <dgm:cxn modelId="{6D5FAB11-6D10-4119-9ECE-BB53D4CF7732}" srcId="{B47139A0-2687-A44F-B8FB-4468168109AA}" destId="{E0F012E9-E873-CB4F-9EC7-9E2703F09FC0}" srcOrd="1" destOrd="0" parTransId="{6AC94195-928E-5546-B6C8-FD7C636EFE1B}" sibTransId="{52A0B4A8-4533-9249-944B-FAB79C5D3B51}"/>
    <dgm:cxn modelId="{FEADB017-AD0F-4B82-9032-C4C8CE0FCAC1}" type="presOf" srcId="{6FD804DB-E230-5A4A-A40E-96D9C904C6B8}" destId="{3EB6CCC7-46EA-9743-9B6A-E92D98359A03}" srcOrd="1" destOrd="0" presId="urn:microsoft.com/office/officeart/2005/8/layout/process5#1"/>
    <dgm:cxn modelId="{51DCC518-CE61-4B03-A44F-A6B14648AF55}" srcId="{B47139A0-2687-A44F-B8FB-4468168109AA}" destId="{6D0AAEAE-A16B-E446-BB47-401C2BBFF7BD}" srcOrd="6" destOrd="0" parTransId="{79660703-0FC1-0745-BCCA-C5408269C7A2}" sibTransId="{B36082B8-9328-4C4E-AB46-BBCC59D77459}"/>
    <dgm:cxn modelId="{E873651A-F86F-4785-88FE-E6B122566844}" type="presOf" srcId="{B47139A0-2687-A44F-B8FB-4468168109AA}" destId="{4F1A8369-734F-6448-B5E3-98CB2F6D83D9}" srcOrd="0" destOrd="0" presId="urn:microsoft.com/office/officeart/2005/8/layout/process5#1"/>
    <dgm:cxn modelId="{384C972A-F707-42FA-A8D9-6F56E389D73A}" type="presOf" srcId="{BF7FE0A4-349E-3B43-BC9D-61D55A82CC2C}" destId="{6A5BC0F4-B092-D846-A772-2C8011578450}" srcOrd="1" destOrd="0" presId="urn:microsoft.com/office/officeart/2005/8/layout/process5#1"/>
    <dgm:cxn modelId="{14C13732-365C-4FD2-AE62-A53A1267293F}" type="presOf" srcId="{C359FF05-4B83-B442-8449-860B7C741644}" destId="{30DD324D-D9D7-9F46-94C6-213854D5F8EC}" srcOrd="0" destOrd="0" presId="urn:microsoft.com/office/officeart/2005/8/layout/process5#1"/>
    <dgm:cxn modelId="{100BB56A-A2E1-4CED-B314-A1B850D5A82A}" type="presOf" srcId="{4B7009C0-E3A7-FB48-BFDF-E76B1B9384B4}" destId="{A2F7596C-17D4-9B49-BF50-856650C00F74}" srcOrd="1" destOrd="0" presId="urn:microsoft.com/office/officeart/2005/8/layout/process5#1"/>
    <dgm:cxn modelId="{60078178-D077-437D-9FC8-91A12DA1C424}" type="presOf" srcId="{4EF1F136-E69C-C547-B468-4D094A843FD6}" destId="{A7937B7F-6C79-024B-9897-86B27599BD46}" srcOrd="0" destOrd="0" presId="urn:microsoft.com/office/officeart/2005/8/layout/process5#1"/>
    <dgm:cxn modelId="{310C477D-F5E7-40A1-9C93-6707BDA8475E}" type="presOf" srcId="{52A0B4A8-4533-9249-944B-FAB79C5D3B51}" destId="{D2C82B48-09B5-7442-81D2-79387C710EC4}" srcOrd="0" destOrd="0" presId="urn:microsoft.com/office/officeart/2005/8/layout/process5#1"/>
    <dgm:cxn modelId="{04B0D892-66C1-48A4-8647-650A03772E4A}" type="presOf" srcId="{BA437437-C402-1947-9C35-7858D7C226B5}" destId="{26EC29ED-2124-9440-8D96-23011D1EC526}" srcOrd="0" destOrd="0" presId="urn:microsoft.com/office/officeart/2005/8/layout/process5#1"/>
    <dgm:cxn modelId="{B54EFA9C-9CBB-4F61-8A07-6307698FE0AF}" type="presOf" srcId="{142E1B2F-F51B-DD47-BC9B-D87F3AB48F50}" destId="{76AA9776-27BB-6443-AC05-71FD866DAB07}" srcOrd="0" destOrd="0" presId="urn:microsoft.com/office/officeart/2005/8/layout/process5#1"/>
    <dgm:cxn modelId="{C24AE89F-DFF6-4903-8293-9F59CCA538D0}" type="presOf" srcId="{52A0B4A8-4533-9249-944B-FAB79C5D3B51}" destId="{0EE63123-A629-174B-9A93-960FABA98348}" srcOrd="1" destOrd="0" presId="urn:microsoft.com/office/officeart/2005/8/layout/process5#1"/>
    <dgm:cxn modelId="{CE4D74A6-D256-4FFF-8E1B-476EBB0DF668}" type="presOf" srcId="{E0F012E9-E873-CB4F-9EC7-9E2703F09FC0}" destId="{32AB472E-C01C-B84B-8776-615B21DD3398}" srcOrd="0" destOrd="0" presId="urn:microsoft.com/office/officeart/2005/8/layout/process5#1"/>
    <dgm:cxn modelId="{E15657AD-33F1-4800-9EB2-0985996775F8}" type="presOf" srcId="{C359FF05-4B83-B442-8449-860B7C741644}" destId="{A7FB21EE-067E-6641-8E5D-AB43321A4A07}" srcOrd="1" destOrd="0" presId="urn:microsoft.com/office/officeart/2005/8/layout/process5#1"/>
    <dgm:cxn modelId="{9EAC4EB1-2BA0-4EFD-8AC5-799C664E6894}" type="presOf" srcId="{6FD804DB-E230-5A4A-A40E-96D9C904C6B8}" destId="{B5DCE46E-A7E1-1D49-B61E-4C4C03F72448}" srcOrd="0" destOrd="0" presId="urn:microsoft.com/office/officeart/2005/8/layout/process5#1"/>
    <dgm:cxn modelId="{BA956EB4-0267-4AFC-9A08-AE4E4011C02C}" srcId="{B47139A0-2687-A44F-B8FB-4468168109AA}" destId="{142E1B2F-F51B-DD47-BC9B-D87F3AB48F50}" srcOrd="4" destOrd="0" parTransId="{957CC3D9-7A32-F14E-A925-5FCCB8F24F19}" sibTransId="{74793B1B-A6D2-E844-AD81-D4AAA624F7F6}"/>
    <dgm:cxn modelId="{6B9836BA-F24B-419A-9954-56A6D3A3E9BF}" type="presOf" srcId="{4B7009C0-E3A7-FB48-BFDF-E76B1B9384B4}" destId="{663E034E-DB2F-904E-A760-2904141B6437}" srcOrd="0" destOrd="0" presId="urn:microsoft.com/office/officeart/2005/8/layout/process5#1"/>
    <dgm:cxn modelId="{3ECFBACE-9E91-4441-93FF-CE0BBE4DFD53}" srcId="{B47139A0-2687-A44F-B8FB-4468168109AA}" destId="{BC566F98-A5A2-974C-BE40-7F5096E5ED1C}" srcOrd="0" destOrd="0" parTransId="{9EAD95CF-6BDF-7E48-9B7F-A55CEA8A4545}" sibTransId="{BF7FE0A4-349E-3B43-BC9D-61D55A82CC2C}"/>
    <dgm:cxn modelId="{BF7B1BD0-414E-4F1C-A951-729DEFE6E91E}" srcId="{B47139A0-2687-A44F-B8FB-4468168109AA}" destId="{09618702-A7B8-4647-9E3B-6B71B8C7030D}" srcOrd="2" destOrd="0" parTransId="{D8445F28-1013-BF46-85EC-964C443C25CD}" sibTransId="{6FD804DB-E230-5A4A-A40E-96D9C904C6B8}"/>
    <dgm:cxn modelId="{596F7FD9-9259-4423-AF3D-77FD30D4403E}" type="presOf" srcId="{6D0AAEAE-A16B-E446-BB47-401C2BBFF7BD}" destId="{14EF76F9-7E1F-4B43-9990-45099CC08F5C}" srcOrd="0" destOrd="0" presId="urn:microsoft.com/office/officeart/2005/8/layout/process5#1"/>
    <dgm:cxn modelId="{83A095DA-7968-4F19-B034-FA9A5A2C2334}" type="presOf" srcId="{BF7FE0A4-349E-3B43-BC9D-61D55A82CC2C}" destId="{0D2EF1B9-55A5-E94E-AAC5-7A9B59BF017C}" srcOrd="0" destOrd="0" presId="urn:microsoft.com/office/officeart/2005/8/layout/process5#1"/>
    <dgm:cxn modelId="{90F3CBE0-621E-4BBB-A7A6-154943487FA5}" type="presOf" srcId="{09618702-A7B8-4647-9E3B-6B71B8C7030D}" destId="{7EC73655-55DB-FB40-A174-2B7E89E1BEA9}" srcOrd="0" destOrd="0" presId="urn:microsoft.com/office/officeart/2005/8/layout/process5#1"/>
    <dgm:cxn modelId="{A3DB83EC-F0A6-4DDC-B113-C7582A3AB43A}" type="presOf" srcId="{74793B1B-A6D2-E844-AD81-D4AAA624F7F6}" destId="{BF75993C-49CD-BB42-AE6C-B7D5B78FC686}" srcOrd="0" destOrd="0" presId="urn:microsoft.com/office/officeart/2005/8/layout/process5#1"/>
    <dgm:cxn modelId="{CBAD12EE-4C90-41AE-9721-DEDD1BEDCFF0}" type="presOf" srcId="{74793B1B-A6D2-E844-AD81-D4AAA624F7F6}" destId="{CD308F72-5266-B140-BC53-A384486ED82B}" srcOrd="1" destOrd="0" presId="urn:microsoft.com/office/officeart/2005/8/layout/process5#1"/>
    <dgm:cxn modelId="{5CF1A6EF-5F04-4441-8B48-552EE3E779E6}" srcId="{B47139A0-2687-A44F-B8FB-4468168109AA}" destId="{4EF1F136-E69C-C547-B468-4D094A843FD6}" srcOrd="5" destOrd="0" parTransId="{8ADBDD34-955F-044F-8444-690E87FD2C43}" sibTransId="{4B7009C0-E3A7-FB48-BFDF-E76B1B9384B4}"/>
    <dgm:cxn modelId="{2E7BD2F8-2F8D-41A1-BE9E-29859B3FE417}" type="presOf" srcId="{BC566F98-A5A2-974C-BE40-7F5096E5ED1C}" destId="{99FECF94-8433-EB49-968E-7B3A81B12379}" srcOrd="0" destOrd="0" presId="urn:microsoft.com/office/officeart/2005/8/layout/process5#1"/>
    <dgm:cxn modelId="{EF99842B-01F4-4CDC-8FAB-752AF3E65EE0}" type="presParOf" srcId="{4F1A8369-734F-6448-B5E3-98CB2F6D83D9}" destId="{99FECF94-8433-EB49-968E-7B3A81B12379}" srcOrd="0" destOrd="0" presId="urn:microsoft.com/office/officeart/2005/8/layout/process5#1"/>
    <dgm:cxn modelId="{9676B2E5-E3F7-4B5B-B275-62F714471BE5}" type="presParOf" srcId="{4F1A8369-734F-6448-B5E3-98CB2F6D83D9}" destId="{0D2EF1B9-55A5-E94E-AAC5-7A9B59BF017C}" srcOrd="1" destOrd="0" presId="urn:microsoft.com/office/officeart/2005/8/layout/process5#1"/>
    <dgm:cxn modelId="{95A5F9A5-4C5F-425F-9B78-F750634713EA}" type="presParOf" srcId="{0D2EF1B9-55A5-E94E-AAC5-7A9B59BF017C}" destId="{6A5BC0F4-B092-D846-A772-2C8011578450}" srcOrd="0" destOrd="0" presId="urn:microsoft.com/office/officeart/2005/8/layout/process5#1"/>
    <dgm:cxn modelId="{4B31D5FC-77DF-4D47-9C8A-6FF1290B46D2}" type="presParOf" srcId="{4F1A8369-734F-6448-B5E3-98CB2F6D83D9}" destId="{32AB472E-C01C-B84B-8776-615B21DD3398}" srcOrd="2" destOrd="0" presId="urn:microsoft.com/office/officeart/2005/8/layout/process5#1"/>
    <dgm:cxn modelId="{E80B7D53-F5C2-4A9E-B9B5-85DBFAFC0C29}" type="presParOf" srcId="{4F1A8369-734F-6448-B5E3-98CB2F6D83D9}" destId="{D2C82B48-09B5-7442-81D2-79387C710EC4}" srcOrd="3" destOrd="0" presId="urn:microsoft.com/office/officeart/2005/8/layout/process5#1"/>
    <dgm:cxn modelId="{736F2C65-3796-469B-B35C-24FBA5B14213}" type="presParOf" srcId="{D2C82B48-09B5-7442-81D2-79387C710EC4}" destId="{0EE63123-A629-174B-9A93-960FABA98348}" srcOrd="0" destOrd="0" presId="urn:microsoft.com/office/officeart/2005/8/layout/process5#1"/>
    <dgm:cxn modelId="{9E8C1B76-C394-47CF-AB84-80BF552118E3}" type="presParOf" srcId="{4F1A8369-734F-6448-B5E3-98CB2F6D83D9}" destId="{7EC73655-55DB-FB40-A174-2B7E89E1BEA9}" srcOrd="4" destOrd="0" presId="urn:microsoft.com/office/officeart/2005/8/layout/process5#1"/>
    <dgm:cxn modelId="{60FE59AD-040D-46A0-9265-07EEE0131801}" type="presParOf" srcId="{4F1A8369-734F-6448-B5E3-98CB2F6D83D9}" destId="{B5DCE46E-A7E1-1D49-B61E-4C4C03F72448}" srcOrd="5" destOrd="0" presId="urn:microsoft.com/office/officeart/2005/8/layout/process5#1"/>
    <dgm:cxn modelId="{3DDFFCD7-CEF5-46F8-B9FE-039B8E18E990}" type="presParOf" srcId="{B5DCE46E-A7E1-1D49-B61E-4C4C03F72448}" destId="{3EB6CCC7-46EA-9743-9B6A-E92D98359A03}" srcOrd="0" destOrd="0" presId="urn:microsoft.com/office/officeart/2005/8/layout/process5#1"/>
    <dgm:cxn modelId="{08AC58E2-A0DD-471E-9761-E9279C1F2B43}" type="presParOf" srcId="{4F1A8369-734F-6448-B5E3-98CB2F6D83D9}" destId="{26EC29ED-2124-9440-8D96-23011D1EC526}" srcOrd="6" destOrd="0" presId="urn:microsoft.com/office/officeart/2005/8/layout/process5#1"/>
    <dgm:cxn modelId="{E5A24069-00D1-4125-8235-6306AF4F83C3}" type="presParOf" srcId="{4F1A8369-734F-6448-B5E3-98CB2F6D83D9}" destId="{30DD324D-D9D7-9F46-94C6-213854D5F8EC}" srcOrd="7" destOrd="0" presId="urn:microsoft.com/office/officeart/2005/8/layout/process5#1"/>
    <dgm:cxn modelId="{0323F71E-6423-4093-9F5B-104EF4C9AF86}" type="presParOf" srcId="{30DD324D-D9D7-9F46-94C6-213854D5F8EC}" destId="{A7FB21EE-067E-6641-8E5D-AB43321A4A07}" srcOrd="0" destOrd="0" presId="urn:microsoft.com/office/officeart/2005/8/layout/process5#1"/>
    <dgm:cxn modelId="{901D7248-C034-47AC-891D-7C0847F672A1}" type="presParOf" srcId="{4F1A8369-734F-6448-B5E3-98CB2F6D83D9}" destId="{76AA9776-27BB-6443-AC05-71FD866DAB07}" srcOrd="8" destOrd="0" presId="urn:microsoft.com/office/officeart/2005/8/layout/process5#1"/>
    <dgm:cxn modelId="{9E5F3A4F-5EBA-4454-892B-3888CDD38764}" type="presParOf" srcId="{4F1A8369-734F-6448-B5E3-98CB2F6D83D9}" destId="{BF75993C-49CD-BB42-AE6C-B7D5B78FC686}" srcOrd="9" destOrd="0" presId="urn:microsoft.com/office/officeart/2005/8/layout/process5#1"/>
    <dgm:cxn modelId="{B5630864-5728-490B-BFD1-B10933C0D9BF}" type="presParOf" srcId="{BF75993C-49CD-BB42-AE6C-B7D5B78FC686}" destId="{CD308F72-5266-B140-BC53-A384486ED82B}" srcOrd="0" destOrd="0" presId="urn:microsoft.com/office/officeart/2005/8/layout/process5#1"/>
    <dgm:cxn modelId="{A6C26FF5-B824-47EA-A0A7-419F81DA51FF}" type="presParOf" srcId="{4F1A8369-734F-6448-B5E3-98CB2F6D83D9}" destId="{A7937B7F-6C79-024B-9897-86B27599BD46}" srcOrd="10" destOrd="0" presId="urn:microsoft.com/office/officeart/2005/8/layout/process5#1"/>
    <dgm:cxn modelId="{404E35A5-B9EE-4E53-9A4F-280DCB74A293}" type="presParOf" srcId="{4F1A8369-734F-6448-B5E3-98CB2F6D83D9}" destId="{663E034E-DB2F-904E-A760-2904141B6437}" srcOrd="11" destOrd="0" presId="urn:microsoft.com/office/officeart/2005/8/layout/process5#1"/>
    <dgm:cxn modelId="{7ED5BA96-03D5-449C-A8BF-018AF0CA6AF9}" type="presParOf" srcId="{663E034E-DB2F-904E-A760-2904141B6437}" destId="{A2F7596C-17D4-9B49-BF50-856650C00F74}" srcOrd="0" destOrd="0" presId="urn:microsoft.com/office/officeart/2005/8/layout/process5#1"/>
    <dgm:cxn modelId="{6690E619-0533-424A-B753-E4F94F31627E}" type="presParOf" srcId="{4F1A8369-734F-6448-B5E3-98CB2F6D83D9}" destId="{14EF76F9-7E1F-4B43-9990-45099CC08F5C}" srcOrd="12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710C1B-6079-8B45-BB29-5555A051291E}" type="doc">
      <dgm:prSet loTypeId="urn:microsoft.com/office/officeart/2005/8/layout/process1" loCatId="" qsTypeId="urn:microsoft.com/office/officeart/2005/8/quickstyle/simple1#2" qsCatId="simple" csTypeId="urn:microsoft.com/office/officeart/2005/8/colors/colorful5#2" csCatId="colorful" phldr="1"/>
      <dgm:spPr/>
    </dgm:pt>
    <dgm:pt modelId="{C4DA1784-1CF3-FE44-98B2-3BE9011DDD62}">
      <dgm:prSet phldrT="[文本]"/>
      <dgm:spPr/>
      <dgm:t>
        <a:bodyPr/>
        <a:lstStyle/>
        <a:p>
          <a:r>
            <a:rPr lang="zh-CN" altLang="zh-CN" dirty="0"/>
            <a:t>相似</a:t>
          </a:r>
          <a:endParaRPr lang="zh-CN" altLang="en-US" dirty="0"/>
        </a:p>
      </dgm:t>
    </dgm:pt>
    <dgm:pt modelId="{AC988D6B-80D1-1745-B940-1E1426D2B4CE}" cxnId="{972940A0-4182-174C-9029-FE31480B2609}" type="parTrans">
      <dgm:prSet/>
      <dgm:spPr/>
      <dgm:t>
        <a:bodyPr/>
        <a:lstStyle/>
        <a:p>
          <a:endParaRPr lang="zh-CN" altLang="en-US"/>
        </a:p>
      </dgm:t>
    </dgm:pt>
    <dgm:pt modelId="{FF8A5A6A-1E75-434E-B8DA-3DC37DD4E4DD}" cxnId="{972940A0-4182-174C-9029-FE31480B2609}" type="sibTrans">
      <dgm:prSet/>
      <dgm:spPr/>
      <dgm:t>
        <a:bodyPr/>
        <a:lstStyle/>
        <a:p>
          <a:endParaRPr lang="zh-CN" altLang="en-US"/>
        </a:p>
      </dgm:t>
    </dgm:pt>
    <dgm:pt modelId="{4550E550-FA18-4845-9794-97F598B2BCE6}">
      <dgm:prSet phldrT="[文本]"/>
      <dgm:spPr/>
      <dgm:t>
        <a:bodyPr/>
        <a:lstStyle/>
        <a:p>
          <a:r>
            <a:rPr lang="zh-CN" altLang="zh-CN" dirty="0"/>
            <a:t>推断，</a:t>
          </a:r>
          <a:endParaRPr lang="zh-CN" altLang="en-US" dirty="0"/>
        </a:p>
      </dgm:t>
    </dgm:pt>
    <dgm:pt modelId="{A662578E-907D-BF43-8E97-F627661E47A5}" cxnId="{43D6F23D-93C7-0A4A-B343-0980EC428045}" type="parTrans">
      <dgm:prSet/>
      <dgm:spPr/>
      <dgm:t>
        <a:bodyPr/>
        <a:lstStyle/>
        <a:p>
          <a:endParaRPr lang="zh-CN" altLang="en-US"/>
        </a:p>
      </dgm:t>
    </dgm:pt>
    <dgm:pt modelId="{7BE5AB64-7CE1-C14C-8739-9B717251E056}" cxnId="{43D6F23D-93C7-0A4A-B343-0980EC428045}" type="sibTrans">
      <dgm:prSet/>
      <dgm:spPr/>
      <dgm:t>
        <a:bodyPr/>
        <a:lstStyle/>
        <a:p>
          <a:endParaRPr lang="zh-CN" altLang="en-US"/>
        </a:p>
      </dgm:t>
    </dgm:pt>
    <dgm:pt modelId="{E4ACE6F7-513C-0642-AD87-B2C7993ADA22}">
      <dgm:prSet phldrT="[文本]"/>
      <dgm:spPr/>
      <dgm:t>
        <a:bodyPr/>
        <a:lstStyle/>
        <a:p>
          <a:r>
            <a:rPr lang="zh-CN" altLang="zh-CN" dirty="0"/>
            <a:t>找到和你相似的集体</a:t>
          </a:r>
          <a:endParaRPr lang="zh-CN" altLang="en-US" dirty="0"/>
        </a:p>
      </dgm:t>
    </dgm:pt>
    <dgm:pt modelId="{D6F6B2CD-2049-BA44-954D-7792C1655D39}" cxnId="{285B53EE-5290-0243-B3E0-72AF832B7B7B}" type="parTrans">
      <dgm:prSet/>
      <dgm:spPr/>
      <dgm:t>
        <a:bodyPr/>
        <a:lstStyle/>
        <a:p>
          <a:endParaRPr lang="zh-CN" altLang="en-US"/>
        </a:p>
      </dgm:t>
    </dgm:pt>
    <dgm:pt modelId="{3B0FB616-4BF1-8742-AC1A-7E280E74B8C5}" cxnId="{285B53EE-5290-0243-B3E0-72AF832B7B7B}" type="sibTrans">
      <dgm:prSet/>
      <dgm:spPr/>
      <dgm:t>
        <a:bodyPr/>
        <a:lstStyle/>
        <a:p>
          <a:endParaRPr lang="zh-CN" altLang="en-US"/>
        </a:p>
      </dgm:t>
    </dgm:pt>
    <dgm:pt modelId="{D9D7C912-51E2-1544-89DD-82A044DA736D}">
      <dgm:prSet phldrT="[文本]"/>
      <dgm:spPr/>
      <dgm:t>
        <a:bodyPr/>
        <a:lstStyle/>
        <a:p>
          <a:r>
            <a:rPr lang="zh-CN" altLang="zh-CN" dirty="0"/>
            <a:t>产生</a:t>
          </a:r>
          <a:r>
            <a:rPr lang="en-US" altLang="zh-CN" dirty="0"/>
            <a:t>exploit</a:t>
          </a:r>
          <a:r>
            <a:rPr lang="zh-CN" altLang="zh-CN" dirty="0"/>
            <a:t>价值</a:t>
          </a:r>
          <a:endParaRPr lang="zh-CN" altLang="en-US" dirty="0"/>
        </a:p>
      </dgm:t>
    </dgm:pt>
    <dgm:pt modelId="{E0AB860F-4B23-774D-9478-EF884F43B971}" cxnId="{8464E177-1123-4449-81CC-0303618FF2B9}" type="parTrans">
      <dgm:prSet/>
      <dgm:spPr/>
      <dgm:t>
        <a:bodyPr/>
        <a:lstStyle/>
        <a:p>
          <a:endParaRPr lang="zh-CN" altLang="en-US"/>
        </a:p>
      </dgm:t>
    </dgm:pt>
    <dgm:pt modelId="{4A267BD2-EE23-BC4D-9156-803010964CCD}" cxnId="{8464E177-1123-4449-81CC-0303618FF2B9}" type="sibTrans">
      <dgm:prSet/>
      <dgm:spPr/>
      <dgm:t>
        <a:bodyPr/>
        <a:lstStyle/>
        <a:p>
          <a:endParaRPr lang="zh-CN" altLang="en-US"/>
        </a:p>
      </dgm:t>
    </dgm:pt>
    <dgm:pt modelId="{732F6F1A-DC42-2640-A9ED-71A332C9AC03}" type="pres">
      <dgm:prSet presAssocID="{F7710C1B-6079-8B45-BB29-5555A051291E}" presName="Name0" presStyleCnt="0">
        <dgm:presLayoutVars>
          <dgm:dir/>
          <dgm:resizeHandles val="exact"/>
        </dgm:presLayoutVars>
      </dgm:prSet>
      <dgm:spPr/>
    </dgm:pt>
    <dgm:pt modelId="{6CB7E2BA-FFC8-7241-8536-B5160732D294}" type="pres">
      <dgm:prSet presAssocID="{C4DA1784-1CF3-FE44-98B2-3BE9011DDD62}" presName="node" presStyleLbl="node1" presStyleIdx="0" presStyleCnt="2">
        <dgm:presLayoutVars>
          <dgm:bulletEnabled val="1"/>
        </dgm:presLayoutVars>
      </dgm:prSet>
      <dgm:spPr/>
    </dgm:pt>
    <dgm:pt modelId="{65DB7AE4-E8BD-2F4E-85B9-4AFD4920F1B8}" type="pres">
      <dgm:prSet presAssocID="{FF8A5A6A-1E75-434E-B8DA-3DC37DD4E4DD}" presName="sibTrans" presStyleLbl="sibTrans2D1" presStyleIdx="0" presStyleCnt="1"/>
      <dgm:spPr/>
    </dgm:pt>
    <dgm:pt modelId="{E600CA83-D372-214F-BC5B-0EEB93200993}" type="pres">
      <dgm:prSet presAssocID="{FF8A5A6A-1E75-434E-B8DA-3DC37DD4E4DD}" presName="connectorText" presStyleLbl="sibTrans2D1" presStyleIdx="0" presStyleCnt="1"/>
      <dgm:spPr/>
    </dgm:pt>
    <dgm:pt modelId="{1B26C73D-A294-614E-938F-7D855C9E9BCC}" type="pres">
      <dgm:prSet presAssocID="{4550E550-FA18-4845-9794-97F598B2BCE6}" presName="node" presStyleLbl="node1" presStyleIdx="1" presStyleCnt="2">
        <dgm:presLayoutVars>
          <dgm:bulletEnabled val="1"/>
        </dgm:presLayoutVars>
      </dgm:prSet>
      <dgm:spPr/>
    </dgm:pt>
  </dgm:ptLst>
  <dgm:cxnLst>
    <dgm:cxn modelId="{4D0B9A0F-87FB-3A48-A8F9-ADE8CDD05C8C}" type="presOf" srcId="{E4ACE6F7-513C-0642-AD87-B2C7993ADA22}" destId="{6CB7E2BA-FFC8-7241-8536-B5160732D294}" srcOrd="0" destOrd="1" presId="urn:microsoft.com/office/officeart/2005/8/layout/process1"/>
    <dgm:cxn modelId="{14FA7917-B901-B346-AD50-CA42F1577D18}" type="presOf" srcId="{FF8A5A6A-1E75-434E-B8DA-3DC37DD4E4DD}" destId="{E600CA83-D372-214F-BC5B-0EEB93200993}" srcOrd="1" destOrd="0" presId="urn:microsoft.com/office/officeart/2005/8/layout/process1"/>
    <dgm:cxn modelId="{A2C60B26-8F9F-6543-BEE2-3BC817FAE0B9}" type="presOf" srcId="{C4DA1784-1CF3-FE44-98B2-3BE9011DDD62}" destId="{6CB7E2BA-FFC8-7241-8536-B5160732D294}" srcOrd="0" destOrd="0" presId="urn:microsoft.com/office/officeart/2005/8/layout/process1"/>
    <dgm:cxn modelId="{43D6F23D-93C7-0A4A-B343-0980EC428045}" srcId="{F7710C1B-6079-8B45-BB29-5555A051291E}" destId="{4550E550-FA18-4845-9794-97F598B2BCE6}" srcOrd="1" destOrd="0" parTransId="{A662578E-907D-BF43-8E97-F627661E47A5}" sibTransId="{7BE5AB64-7CE1-C14C-8739-9B717251E056}"/>
    <dgm:cxn modelId="{8464E177-1123-4449-81CC-0303618FF2B9}" srcId="{4550E550-FA18-4845-9794-97F598B2BCE6}" destId="{D9D7C912-51E2-1544-89DD-82A044DA736D}" srcOrd="0" destOrd="0" parTransId="{E0AB860F-4B23-774D-9478-EF884F43B971}" sibTransId="{4A267BD2-EE23-BC4D-9156-803010964CCD}"/>
    <dgm:cxn modelId="{BB4E1198-4FA3-294E-A8D7-6C3FE2A5CD1B}" type="presOf" srcId="{F7710C1B-6079-8B45-BB29-5555A051291E}" destId="{732F6F1A-DC42-2640-A9ED-71A332C9AC03}" srcOrd="0" destOrd="0" presId="urn:microsoft.com/office/officeart/2005/8/layout/process1"/>
    <dgm:cxn modelId="{972940A0-4182-174C-9029-FE31480B2609}" srcId="{F7710C1B-6079-8B45-BB29-5555A051291E}" destId="{C4DA1784-1CF3-FE44-98B2-3BE9011DDD62}" srcOrd="0" destOrd="0" parTransId="{AC988D6B-80D1-1745-B940-1E1426D2B4CE}" sibTransId="{FF8A5A6A-1E75-434E-B8DA-3DC37DD4E4DD}"/>
    <dgm:cxn modelId="{77C763B4-C67D-AE48-8858-3D1022EA0A34}" type="presOf" srcId="{FF8A5A6A-1E75-434E-B8DA-3DC37DD4E4DD}" destId="{65DB7AE4-E8BD-2F4E-85B9-4AFD4920F1B8}" srcOrd="0" destOrd="0" presId="urn:microsoft.com/office/officeart/2005/8/layout/process1"/>
    <dgm:cxn modelId="{FEA600B6-F894-3943-A2B6-09ABAC183052}" type="presOf" srcId="{4550E550-FA18-4845-9794-97F598B2BCE6}" destId="{1B26C73D-A294-614E-938F-7D855C9E9BCC}" srcOrd="0" destOrd="0" presId="urn:microsoft.com/office/officeart/2005/8/layout/process1"/>
    <dgm:cxn modelId="{6FEFE4E6-8C81-444E-B821-75FE56B2553A}" type="presOf" srcId="{D9D7C912-51E2-1544-89DD-82A044DA736D}" destId="{1B26C73D-A294-614E-938F-7D855C9E9BCC}" srcOrd="0" destOrd="1" presId="urn:microsoft.com/office/officeart/2005/8/layout/process1"/>
    <dgm:cxn modelId="{285B53EE-5290-0243-B3E0-72AF832B7B7B}" srcId="{C4DA1784-1CF3-FE44-98B2-3BE9011DDD62}" destId="{E4ACE6F7-513C-0642-AD87-B2C7993ADA22}" srcOrd="0" destOrd="0" parTransId="{D6F6B2CD-2049-BA44-954D-7792C1655D39}" sibTransId="{3B0FB616-4BF1-8742-AC1A-7E280E74B8C5}"/>
    <dgm:cxn modelId="{3593E3A9-D7E8-2341-90DA-BA0A8370AB6B}" type="presParOf" srcId="{732F6F1A-DC42-2640-A9ED-71A332C9AC03}" destId="{6CB7E2BA-FFC8-7241-8536-B5160732D294}" srcOrd="0" destOrd="0" presId="urn:microsoft.com/office/officeart/2005/8/layout/process1"/>
    <dgm:cxn modelId="{0D23ABD9-9A2B-6146-89CF-1AD6EB833F20}" type="presParOf" srcId="{732F6F1A-DC42-2640-A9ED-71A332C9AC03}" destId="{65DB7AE4-E8BD-2F4E-85B9-4AFD4920F1B8}" srcOrd="1" destOrd="0" presId="urn:microsoft.com/office/officeart/2005/8/layout/process1"/>
    <dgm:cxn modelId="{C30C9FEA-2599-EF4B-BCDE-6300AC4503AC}" type="presParOf" srcId="{65DB7AE4-E8BD-2F4E-85B9-4AFD4920F1B8}" destId="{E600CA83-D372-214F-BC5B-0EEB93200993}" srcOrd="0" destOrd="0" presId="urn:microsoft.com/office/officeart/2005/8/layout/process1"/>
    <dgm:cxn modelId="{8A6A5B6C-E4F4-9146-A137-0E75E3202CDE}" type="presParOf" srcId="{732F6F1A-DC42-2640-A9ED-71A332C9AC03}" destId="{1B26C73D-A294-614E-938F-7D855C9E9BC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1" loCatId="" qsTypeId="urn:microsoft.com/office/officeart/2005/8/quickstyle/simple1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A308D03F-8693-EE43-9B9E-3B92E2954556}">
      <dgm:prSet phldrT="[文本]"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用户满意度</a:t>
          </a:r>
          <a:endParaRPr lang="zh-CN" altLang="en-US" dirty="0"/>
        </a:p>
      </dgm:t>
    </dgm:pt>
    <dgm:pt modelId="{AC8B77C6-3E45-B240-860E-25791D19AB41}" cxnId="{AFA06EE5-DF16-2149-9CB3-0045CCAFD38C}" type="parTrans">
      <dgm:prSet/>
      <dgm:spPr/>
      <dgm:t>
        <a:bodyPr/>
        <a:lstStyle/>
        <a:p>
          <a:endParaRPr lang="zh-CN" altLang="en-US"/>
        </a:p>
      </dgm:t>
    </dgm:pt>
    <dgm:pt modelId="{DB14F0AA-52F7-4E44-A5C3-CBDB3A70DAB3}" cxnId="{AFA06EE5-DF16-2149-9CB3-0045CCAFD38C}" type="sibTrans">
      <dgm:prSet/>
      <dgm:spPr/>
      <dgm:t>
        <a:bodyPr/>
        <a:lstStyle/>
        <a:p>
          <a:endParaRPr lang="zh-CN" altLang="en-US"/>
        </a:p>
      </dgm:t>
    </dgm:pt>
    <dgm:pt modelId="{810B8199-C531-DF47-8FFB-6636F6F0052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预测准确度</a:t>
          </a:r>
        </a:p>
      </dgm:t>
    </dgm:pt>
    <dgm:pt modelId="{4BA9077F-3CB3-0C44-A567-E2AC0CA6553C}" cxnId="{7A49215D-B289-ED4C-B864-DE7D548BFB42}" type="parTrans">
      <dgm:prSet/>
      <dgm:spPr/>
      <dgm:t>
        <a:bodyPr/>
        <a:lstStyle/>
        <a:p>
          <a:endParaRPr lang="zh-CN" altLang="en-US"/>
        </a:p>
      </dgm:t>
    </dgm:pt>
    <dgm:pt modelId="{FF048896-CAE2-DB46-A070-C3B4EB4B83FA}" cxnId="{7A49215D-B289-ED4C-B864-DE7D548BFB42}" type="sibTrans">
      <dgm:prSet/>
      <dgm:spPr/>
      <dgm:t>
        <a:bodyPr/>
        <a:lstStyle/>
        <a:p>
          <a:endParaRPr lang="zh-CN" altLang="en-US"/>
        </a:p>
      </dgm:t>
    </dgm:pt>
    <dgm:pt modelId="{9DB6F045-4DC5-4742-A9CF-4AA113990425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覆盖率</a:t>
          </a:r>
        </a:p>
      </dgm:t>
    </dgm:pt>
    <dgm:pt modelId="{6C5FA830-CA37-CA45-AE71-3A75A9A1973F}" cxnId="{D77E5995-3175-2845-9AFB-6DCDC3E36189}" type="parTrans">
      <dgm:prSet/>
      <dgm:spPr/>
      <dgm:t>
        <a:bodyPr/>
        <a:lstStyle/>
        <a:p>
          <a:endParaRPr lang="zh-CN" altLang="en-US"/>
        </a:p>
      </dgm:t>
    </dgm:pt>
    <dgm:pt modelId="{47112260-54DF-A347-A13F-24E181489552}" cxnId="{D77E5995-3175-2845-9AFB-6DCDC3E36189}" type="sibTrans">
      <dgm:prSet/>
      <dgm:spPr/>
      <dgm:t>
        <a:bodyPr/>
        <a:lstStyle/>
        <a:p>
          <a:endParaRPr lang="zh-CN" altLang="en-US"/>
        </a:p>
      </dgm:t>
    </dgm:pt>
    <dgm:pt modelId="{5C9E316C-5E68-DD46-AEE7-60A327ACACA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多样性</a:t>
          </a:r>
        </a:p>
      </dgm:t>
    </dgm:pt>
    <dgm:pt modelId="{C0ED0CAB-2E2D-7E4E-BB2F-8AB7D7F74B8E}" cxnId="{D8DA8814-37A2-144F-AC1F-B0B7C656E052}" type="parTrans">
      <dgm:prSet/>
      <dgm:spPr/>
      <dgm:t>
        <a:bodyPr/>
        <a:lstStyle/>
        <a:p>
          <a:endParaRPr lang="zh-CN" altLang="en-US"/>
        </a:p>
      </dgm:t>
    </dgm:pt>
    <dgm:pt modelId="{05D7687E-F48B-334D-AB51-A858625E992E}" cxnId="{D8DA8814-37A2-144F-AC1F-B0B7C656E052}" type="sibTrans">
      <dgm:prSet/>
      <dgm:spPr/>
      <dgm:t>
        <a:bodyPr/>
        <a:lstStyle/>
        <a:p>
          <a:endParaRPr lang="zh-CN" altLang="en-US"/>
        </a:p>
      </dgm:t>
    </dgm:pt>
    <dgm:pt modelId="{671646C7-4E3D-014F-B472-80B4493E0DE3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新颖性</a:t>
          </a:r>
        </a:p>
      </dgm:t>
    </dgm:pt>
    <dgm:pt modelId="{5E9DFD75-DE1C-4A42-9901-732A91045DF8}" cxnId="{27E47807-CCF7-0845-9C29-519BB1FC03AB}" type="parTrans">
      <dgm:prSet/>
      <dgm:spPr/>
      <dgm:t>
        <a:bodyPr/>
        <a:lstStyle/>
        <a:p>
          <a:endParaRPr lang="zh-CN" altLang="en-US"/>
        </a:p>
      </dgm:t>
    </dgm:pt>
    <dgm:pt modelId="{F01C3AD1-1738-644C-8749-511141BE009D}" cxnId="{27E47807-CCF7-0845-9C29-519BB1FC03AB}" type="sibTrans">
      <dgm:prSet/>
      <dgm:spPr/>
      <dgm:t>
        <a:bodyPr/>
        <a:lstStyle/>
        <a:p>
          <a:endParaRPr lang="zh-CN" altLang="en-US"/>
        </a:p>
      </dgm:t>
    </dgm:pt>
    <dgm:pt modelId="{8508A745-72B3-E341-98C9-4B7113001B6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惊喜度</a:t>
          </a:r>
        </a:p>
      </dgm:t>
    </dgm:pt>
    <dgm:pt modelId="{6726BDA0-9327-6749-8458-3B4D3D5D44B1}" cxnId="{72755190-D940-5D4D-A7E9-B079FCE16E31}" type="parTrans">
      <dgm:prSet/>
      <dgm:spPr/>
      <dgm:t>
        <a:bodyPr/>
        <a:lstStyle/>
        <a:p>
          <a:endParaRPr lang="zh-CN" altLang="en-US"/>
        </a:p>
      </dgm:t>
    </dgm:pt>
    <dgm:pt modelId="{22ECBF0B-1DC1-2A48-A91A-EE8641C5EC08}" cxnId="{72755190-D940-5D4D-A7E9-B079FCE16E31}" type="sibTrans">
      <dgm:prSet/>
      <dgm:spPr/>
      <dgm:t>
        <a:bodyPr/>
        <a:lstStyle/>
        <a:p>
          <a:endParaRPr lang="zh-CN" altLang="en-US"/>
        </a:p>
      </dgm:t>
    </dgm:pt>
    <dgm:pt modelId="{1848ECAA-D6DD-AC41-B9FC-7B8AC7E15AA4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实时性</a:t>
          </a:r>
        </a:p>
      </dgm:t>
    </dgm:pt>
    <dgm:pt modelId="{42439913-442B-3F46-8915-F8A4972940B8}" cxnId="{64955DFA-5816-2D4F-85C4-EF4E6A665377}" type="parTrans">
      <dgm:prSet/>
      <dgm:spPr/>
      <dgm:t>
        <a:bodyPr/>
        <a:lstStyle/>
        <a:p>
          <a:endParaRPr lang="zh-CN" altLang="en-US"/>
        </a:p>
      </dgm:t>
    </dgm:pt>
    <dgm:pt modelId="{67C6A94D-836D-1646-98E3-5BC16C98BB86}" cxnId="{64955DFA-5816-2D4F-85C4-EF4E6A665377}" type="sibTrans">
      <dgm:prSet/>
      <dgm:spPr/>
      <dgm:t>
        <a:bodyPr/>
        <a:lstStyle/>
        <a:p>
          <a:endParaRPr lang="zh-CN" altLang="en-US"/>
        </a:p>
      </dgm:t>
    </dgm:pt>
    <dgm:pt modelId="{6A563DAB-F7B7-2041-B767-C567D1F08E3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内容时效性</a:t>
          </a:r>
        </a:p>
      </dgm:t>
    </dgm:pt>
    <dgm:pt modelId="{62CF23C7-BC35-C146-91E9-8397DC41368F}" cxnId="{13B7F529-1C5D-1D43-8C90-4F3142BEC9E7}" type="parTrans">
      <dgm:prSet/>
      <dgm:spPr/>
      <dgm:t>
        <a:bodyPr/>
        <a:lstStyle/>
        <a:p>
          <a:endParaRPr lang="zh-CN" altLang="en-US"/>
        </a:p>
      </dgm:t>
    </dgm:pt>
    <dgm:pt modelId="{3D2AF8D7-6722-A34E-ADB9-881053714D1A}" cxnId="{13B7F529-1C5D-1D43-8C90-4F3142BEC9E7}" type="sibTrans">
      <dgm:prSet/>
      <dgm:spPr/>
      <dgm:t>
        <a:bodyPr/>
        <a:lstStyle/>
        <a:p>
          <a:endParaRPr lang="zh-CN" altLang="en-US"/>
        </a:p>
      </dgm:t>
    </dgm:pt>
    <dgm:pt modelId="{40B6B54E-33CA-1A41-87E2-6A7982E7C09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内容质量</a:t>
          </a:r>
        </a:p>
      </dgm:t>
    </dgm:pt>
    <dgm:pt modelId="{EE42635C-2BB8-834D-A7D6-75C856AE36E1}" cxnId="{D044B0DC-B1FB-ED40-85CF-4A0FCBF43E9B}" type="parTrans">
      <dgm:prSet/>
      <dgm:spPr/>
      <dgm:t>
        <a:bodyPr/>
        <a:lstStyle/>
        <a:p>
          <a:endParaRPr lang="zh-CN" altLang="en-US"/>
        </a:p>
      </dgm:t>
    </dgm:pt>
    <dgm:pt modelId="{3A9653FD-1855-4A48-B906-132AF86DDF7C}" cxnId="{D044B0DC-B1FB-ED40-85CF-4A0FCBF43E9B}" type="sibTrans">
      <dgm:prSet/>
      <dgm:spPr/>
      <dgm:t>
        <a:bodyPr/>
        <a:lstStyle/>
        <a:p>
          <a:endParaRPr lang="zh-CN" altLang="en-US"/>
        </a:p>
      </dgm:t>
    </dgm:pt>
    <dgm:pt modelId="{B9AE9B77-651F-4849-9C1D-6F388D7A81B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商业目标</a:t>
          </a:r>
        </a:p>
      </dgm:t>
    </dgm:pt>
    <dgm:pt modelId="{47B46329-08A7-B542-B66D-7EA7AD9D3CA8}" cxnId="{956E91B5-CFD7-5D45-91A9-0666C5AAA823}" type="parTrans">
      <dgm:prSet/>
      <dgm:spPr/>
      <dgm:t>
        <a:bodyPr/>
        <a:lstStyle/>
        <a:p>
          <a:endParaRPr lang="zh-CN" altLang="en-US"/>
        </a:p>
      </dgm:t>
    </dgm:pt>
    <dgm:pt modelId="{31F88613-1A84-2F4D-9C24-D720EEF4580E}" cxnId="{956E91B5-CFD7-5D45-91A9-0666C5AAA823}" type="sibTrans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C5469413-9D5A-BB43-8E52-93B35BC14C69}" type="pres">
      <dgm:prSet presAssocID="{A308D03F-8693-EE43-9B9E-3B92E2954556}" presName="node" presStyleLbl="node1" presStyleIdx="0" presStyleCnt="10">
        <dgm:presLayoutVars>
          <dgm:bulletEnabled val="1"/>
        </dgm:presLayoutVars>
      </dgm:prSet>
      <dgm:spPr/>
    </dgm:pt>
    <dgm:pt modelId="{AA0052B8-B6CD-3843-A9F6-EBF64C88A697}" type="pres">
      <dgm:prSet presAssocID="{DB14F0AA-52F7-4E44-A5C3-CBDB3A70DAB3}" presName="sibTrans" presStyleCnt="0"/>
      <dgm:spPr/>
    </dgm:pt>
    <dgm:pt modelId="{CEEB0D08-3D22-2D43-B7E8-7B8D13A96C9B}" type="pres">
      <dgm:prSet presAssocID="{810B8199-C531-DF47-8FFB-6636F6F00526}" presName="node" presStyleLbl="node1" presStyleIdx="1" presStyleCnt="10">
        <dgm:presLayoutVars>
          <dgm:bulletEnabled val="1"/>
        </dgm:presLayoutVars>
      </dgm:prSet>
      <dgm:spPr/>
    </dgm:pt>
    <dgm:pt modelId="{742F9A8B-A369-4247-9755-63CDC4CB5040}" type="pres">
      <dgm:prSet presAssocID="{FF048896-CAE2-DB46-A070-C3B4EB4B83FA}" presName="sibTrans" presStyleCnt="0"/>
      <dgm:spPr/>
    </dgm:pt>
    <dgm:pt modelId="{4D7F80E6-2ED5-0440-B8B7-7F36A65ADFC1}" type="pres">
      <dgm:prSet presAssocID="{9DB6F045-4DC5-4742-A9CF-4AA113990425}" presName="node" presStyleLbl="node1" presStyleIdx="2" presStyleCnt="10">
        <dgm:presLayoutVars>
          <dgm:bulletEnabled val="1"/>
        </dgm:presLayoutVars>
      </dgm:prSet>
      <dgm:spPr/>
    </dgm:pt>
    <dgm:pt modelId="{DE7D5017-8183-CE42-BA10-3EC59D6651BD}" type="pres">
      <dgm:prSet presAssocID="{47112260-54DF-A347-A13F-24E181489552}" presName="sibTrans" presStyleCnt="0"/>
      <dgm:spPr/>
    </dgm:pt>
    <dgm:pt modelId="{184190AF-E615-3A4E-B907-0C686671713A}" type="pres">
      <dgm:prSet presAssocID="{5C9E316C-5E68-DD46-AEE7-60A327ACACA2}" presName="node" presStyleLbl="node1" presStyleIdx="3" presStyleCnt="10">
        <dgm:presLayoutVars>
          <dgm:bulletEnabled val="1"/>
        </dgm:presLayoutVars>
      </dgm:prSet>
      <dgm:spPr/>
    </dgm:pt>
    <dgm:pt modelId="{9B6C1C9A-8C0D-224E-85DC-627F319EC0C9}" type="pres">
      <dgm:prSet presAssocID="{05D7687E-F48B-334D-AB51-A858625E992E}" presName="sibTrans" presStyleCnt="0"/>
      <dgm:spPr/>
    </dgm:pt>
    <dgm:pt modelId="{6F43B0E7-1660-794A-B738-5F44A5F81BF5}" type="pres">
      <dgm:prSet presAssocID="{671646C7-4E3D-014F-B472-80B4493E0DE3}" presName="node" presStyleLbl="node1" presStyleIdx="4" presStyleCnt="10">
        <dgm:presLayoutVars>
          <dgm:bulletEnabled val="1"/>
        </dgm:presLayoutVars>
      </dgm:prSet>
      <dgm:spPr/>
    </dgm:pt>
    <dgm:pt modelId="{2F7D07F5-ABE4-9B43-9497-0B7025BAC09C}" type="pres">
      <dgm:prSet presAssocID="{F01C3AD1-1738-644C-8749-511141BE009D}" presName="sibTrans" presStyleCnt="0"/>
      <dgm:spPr/>
    </dgm:pt>
    <dgm:pt modelId="{1BA4311F-41BB-EC46-8DF5-CFFC221A5AF9}" type="pres">
      <dgm:prSet presAssocID="{8508A745-72B3-E341-98C9-4B7113001B6A}" presName="node" presStyleLbl="node1" presStyleIdx="5" presStyleCnt="10">
        <dgm:presLayoutVars>
          <dgm:bulletEnabled val="1"/>
        </dgm:presLayoutVars>
      </dgm:prSet>
      <dgm:spPr/>
    </dgm:pt>
    <dgm:pt modelId="{CFB09250-C41C-8E44-8FD4-B9F0F4FA50EB}" type="pres">
      <dgm:prSet presAssocID="{22ECBF0B-1DC1-2A48-A91A-EE8641C5EC08}" presName="sibTrans" presStyleCnt="0"/>
      <dgm:spPr/>
    </dgm:pt>
    <dgm:pt modelId="{6661462A-2C06-4A44-922D-FE6BDA7BA8DE}" type="pres">
      <dgm:prSet presAssocID="{1848ECAA-D6DD-AC41-B9FC-7B8AC7E15AA4}" presName="node" presStyleLbl="node1" presStyleIdx="6" presStyleCnt="10">
        <dgm:presLayoutVars>
          <dgm:bulletEnabled val="1"/>
        </dgm:presLayoutVars>
      </dgm:prSet>
      <dgm:spPr/>
    </dgm:pt>
    <dgm:pt modelId="{C5112E16-9148-6F46-9896-7240A0206AEA}" type="pres">
      <dgm:prSet presAssocID="{67C6A94D-836D-1646-98E3-5BC16C98BB86}" presName="sibTrans" presStyleCnt="0"/>
      <dgm:spPr/>
    </dgm:pt>
    <dgm:pt modelId="{6D2265EB-3266-6242-A155-7424A71F3F85}" type="pres">
      <dgm:prSet presAssocID="{6A563DAB-F7B7-2041-B767-C567D1F08E39}" presName="node" presStyleLbl="node1" presStyleIdx="7" presStyleCnt="10">
        <dgm:presLayoutVars>
          <dgm:bulletEnabled val="1"/>
        </dgm:presLayoutVars>
      </dgm:prSet>
      <dgm:spPr/>
    </dgm:pt>
    <dgm:pt modelId="{29D53869-F7FA-0840-89A6-45C3DB8EB547}" type="pres">
      <dgm:prSet presAssocID="{3D2AF8D7-6722-A34E-ADB9-881053714D1A}" presName="sibTrans" presStyleCnt="0"/>
      <dgm:spPr/>
    </dgm:pt>
    <dgm:pt modelId="{CEE52D41-D5B4-E841-AC1C-CAC4693A580F}" type="pres">
      <dgm:prSet presAssocID="{40B6B54E-33CA-1A41-87E2-6A7982E7C099}" presName="node" presStyleLbl="node1" presStyleIdx="8" presStyleCnt="10">
        <dgm:presLayoutVars>
          <dgm:bulletEnabled val="1"/>
        </dgm:presLayoutVars>
      </dgm:prSet>
      <dgm:spPr/>
    </dgm:pt>
    <dgm:pt modelId="{6FD96087-990C-1040-A299-DA46C6CD61A1}" type="pres">
      <dgm:prSet presAssocID="{3A9653FD-1855-4A48-B906-132AF86DDF7C}" presName="sibTrans" presStyleCnt="0"/>
      <dgm:spPr/>
    </dgm:pt>
    <dgm:pt modelId="{9DC34ADA-7353-4D4B-B397-E10802A5A13D}" type="pres">
      <dgm:prSet presAssocID="{B9AE9B77-651F-4849-9C1D-6F388D7A81B2}" presName="node" presStyleLbl="node1" presStyleIdx="9" presStyleCnt="10">
        <dgm:presLayoutVars>
          <dgm:bulletEnabled val="1"/>
        </dgm:presLayoutVars>
      </dgm:prSet>
      <dgm:spPr/>
    </dgm:pt>
  </dgm:ptLst>
  <dgm:cxnLst>
    <dgm:cxn modelId="{27E47807-CCF7-0845-9C29-519BB1FC03AB}" srcId="{168240FC-1896-5C47-958A-F56A72B03039}" destId="{671646C7-4E3D-014F-B472-80B4493E0DE3}" srcOrd="4" destOrd="0" parTransId="{5E9DFD75-DE1C-4A42-9901-732A91045DF8}" sibTransId="{F01C3AD1-1738-644C-8749-511141BE009D}"/>
    <dgm:cxn modelId="{D8DA8814-37A2-144F-AC1F-B0B7C656E052}" srcId="{168240FC-1896-5C47-958A-F56A72B03039}" destId="{5C9E316C-5E68-DD46-AEE7-60A327ACACA2}" srcOrd="3" destOrd="0" parTransId="{C0ED0CAB-2E2D-7E4E-BB2F-8AB7D7F74B8E}" sibTransId="{05D7687E-F48B-334D-AB51-A858625E992E}"/>
    <dgm:cxn modelId="{E69C7F23-12FC-0B4F-8398-13B135B5E744}" type="presOf" srcId="{6A563DAB-F7B7-2041-B767-C567D1F08E39}" destId="{6D2265EB-3266-6242-A155-7424A71F3F85}" srcOrd="0" destOrd="0" presId="urn:microsoft.com/office/officeart/2005/8/layout/default#1"/>
    <dgm:cxn modelId="{13B7F529-1C5D-1D43-8C90-4F3142BEC9E7}" srcId="{168240FC-1896-5C47-958A-F56A72B03039}" destId="{6A563DAB-F7B7-2041-B767-C567D1F08E39}" srcOrd="7" destOrd="0" parTransId="{62CF23C7-BC35-C146-91E9-8397DC41368F}" sibTransId="{3D2AF8D7-6722-A34E-ADB9-881053714D1A}"/>
    <dgm:cxn modelId="{7A49215D-B289-ED4C-B864-DE7D548BFB42}" srcId="{168240FC-1896-5C47-958A-F56A72B03039}" destId="{810B8199-C531-DF47-8FFB-6636F6F00526}" srcOrd="1" destOrd="0" parTransId="{4BA9077F-3CB3-0C44-A567-E2AC0CA6553C}" sibTransId="{FF048896-CAE2-DB46-A070-C3B4EB4B83FA}"/>
    <dgm:cxn modelId="{1B85177A-B9BF-5444-BBA5-ABE4D05AE8F6}" type="presOf" srcId="{9DB6F045-4DC5-4742-A9CF-4AA113990425}" destId="{4D7F80E6-2ED5-0440-B8B7-7F36A65ADFC1}" srcOrd="0" destOrd="0" presId="urn:microsoft.com/office/officeart/2005/8/layout/default#1"/>
    <dgm:cxn modelId="{4356FB7C-1706-C945-9F17-E534B7F91D33}" type="presOf" srcId="{168240FC-1896-5C47-958A-F56A72B03039}" destId="{6A3E66A1-C1A0-7F4B-B45D-F3CDAFFCAB74}" srcOrd="0" destOrd="0" presId="urn:microsoft.com/office/officeart/2005/8/layout/default#1"/>
    <dgm:cxn modelId="{58558384-B426-BC4A-A3C1-F4B2950C995A}" type="presOf" srcId="{5C9E316C-5E68-DD46-AEE7-60A327ACACA2}" destId="{184190AF-E615-3A4E-B907-0C686671713A}" srcOrd="0" destOrd="0" presId="urn:microsoft.com/office/officeart/2005/8/layout/default#1"/>
    <dgm:cxn modelId="{72755190-D940-5D4D-A7E9-B079FCE16E31}" srcId="{168240FC-1896-5C47-958A-F56A72B03039}" destId="{8508A745-72B3-E341-98C9-4B7113001B6A}" srcOrd="5" destOrd="0" parTransId="{6726BDA0-9327-6749-8458-3B4D3D5D44B1}" sibTransId="{22ECBF0B-1DC1-2A48-A91A-EE8641C5EC08}"/>
    <dgm:cxn modelId="{D77E5995-3175-2845-9AFB-6DCDC3E36189}" srcId="{168240FC-1896-5C47-958A-F56A72B03039}" destId="{9DB6F045-4DC5-4742-A9CF-4AA113990425}" srcOrd="2" destOrd="0" parTransId="{6C5FA830-CA37-CA45-AE71-3A75A9A1973F}" sibTransId="{47112260-54DF-A347-A13F-24E181489552}"/>
    <dgm:cxn modelId="{FC3F14AB-939B-754F-A752-BC83D13B6B2C}" type="presOf" srcId="{8508A745-72B3-E341-98C9-4B7113001B6A}" destId="{1BA4311F-41BB-EC46-8DF5-CFFC221A5AF9}" srcOrd="0" destOrd="0" presId="urn:microsoft.com/office/officeart/2005/8/layout/default#1"/>
    <dgm:cxn modelId="{79FEFCAD-3378-D341-817D-C789F5032D17}" type="presOf" srcId="{810B8199-C531-DF47-8FFB-6636F6F00526}" destId="{CEEB0D08-3D22-2D43-B7E8-7B8D13A96C9B}" srcOrd="0" destOrd="0" presId="urn:microsoft.com/office/officeart/2005/8/layout/default#1"/>
    <dgm:cxn modelId="{956E91B5-CFD7-5D45-91A9-0666C5AAA823}" srcId="{168240FC-1896-5C47-958A-F56A72B03039}" destId="{B9AE9B77-651F-4849-9C1D-6F388D7A81B2}" srcOrd="9" destOrd="0" parTransId="{47B46329-08A7-B542-B66D-7EA7AD9D3CA8}" sibTransId="{31F88613-1A84-2F4D-9C24-D720EEF4580E}"/>
    <dgm:cxn modelId="{24F4C7B9-35E4-054C-81FA-3FF8C4F02E56}" type="presOf" srcId="{40B6B54E-33CA-1A41-87E2-6A7982E7C099}" destId="{CEE52D41-D5B4-E841-AC1C-CAC4693A580F}" srcOrd="0" destOrd="0" presId="urn:microsoft.com/office/officeart/2005/8/layout/default#1"/>
    <dgm:cxn modelId="{BC6D72BE-F5DD-8F43-8C68-99D35DEDC719}" type="presOf" srcId="{B9AE9B77-651F-4849-9C1D-6F388D7A81B2}" destId="{9DC34ADA-7353-4D4B-B397-E10802A5A13D}" srcOrd="0" destOrd="0" presId="urn:microsoft.com/office/officeart/2005/8/layout/default#1"/>
    <dgm:cxn modelId="{42BBEFD6-9703-1A47-A088-61133AB54B80}" type="presOf" srcId="{1848ECAA-D6DD-AC41-B9FC-7B8AC7E15AA4}" destId="{6661462A-2C06-4A44-922D-FE6BDA7BA8DE}" srcOrd="0" destOrd="0" presId="urn:microsoft.com/office/officeart/2005/8/layout/default#1"/>
    <dgm:cxn modelId="{2A7A54DA-53B7-E740-B374-6D79CD1F512B}" type="presOf" srcId="{671646C7-4E3D-014F-B472-80B4493E0DE3}" destId="{6F43B0E7-1660-794A-B738-5F44A5F81BF5}" srcOrd="0" destOrd="0" presId="urn:microsoft.com/office/officeart/2005/8/layout/default#1"/>
    <dgm:cxn modelId="{D044B0DC-B1FB-ED40-85CF-4A0FCBF43E9B}" srcId="{168240FC-1896-5C47-958A-F56A72B03039}" destId="{40B6B54E-33CA-1A41-87E2-6A7982E7C099}" srcOrd="8" destOrd="0" parTransId="{EE42635C-2BB8-834D-A7D6-75C856AE36E1}" sibTransId="{3A9653FD-1855-4A48-B906-132AF86DDF7C}"/>
    <dgm:cxn modelId="{AFA06EE5-DF16-2149-9CB3-0045CCAFD38C}" srcId="{168240FC-1896-5C47-958A-F56A72B03039}" destId="{A308D03F-8693-EE43-9B9E-3B92E2954556}" srcOrd="0" destOrd="0" parTransId="{AC8B77C6-3E45-B240-860E-25791D19AB41}" sibTransId="{DB14F0AA-52F7-4E44-A5C3-CBDB3A70DAB3}"/>
    <dgm:cxn modelId="{98DAFDF6-ACD3-F543-8CE4-A00AF1DC2BB7}" type="presOf" srcId="{A308D03F-8693-EE43-9B9E-3B92E2954556}" destId="{C5469413-9D5A-BB43-8E52-93B35BC14C69}" srcOrd="0" destOrd="0" presId="urn:microsoft.com/office/officeart/2005/8/layout/default#1"/>
    <dgm:cxn modelId="{64955DFA-5816-2D4F-85C4-EF4E6A665377}" srcId="{168240FC-1896-5C47-958A-F56A72B03039}" destId="{1848ECAA-D6DD-AC41-B9FC-7B8AC7E15AA4}" srcOrd="6" destOrd="0" parTransId="{42439913-442B-3F46-8915-F8A4972940B8}" sibTransId="{67C6A94D-836D-1646-98E3-5BC16C98BB86}"/>
    <dgm:cxn modelId="{DEF70F08-DFB3-D84A-AC49-0B1B646FCBDF}" type="presParOf" srcId="{6A3E66A1-C1A0-7F4B-B45D-F3CDAFFCAB74}" destId="{C5469413-9D5A-BB43-8E52-93B35BC14C69}" srcOrd="0" destOrd="0" presId="urn:microsoft.com/office/officeart/2005/8/layout/default#1"/>
    <dgm:cxn modelId="{90A88811-2D8E-6140-A322-474A20A39BFF}" type="presParOf" srcId="{6A3E66A1-C1A0-7F4B-B45D-F3CDAFFCAB74}" destId="{AA0052B8-B6CD-3843-A9F6-EBF64C88A697}" srcOrd="1" destOrd="0" presId="urn:microsoft.com/office/officeart/2005/8/layout/default#1"/>
    <dgm:cxn modelId="{F34C84F7-E0D6-9042-92C5-557031ED6DB2}" type="presParOf" srcId="{6A3E66A1-C1A0-7F4B-B45D-F3CDAFFCAB74}" destId="{CEEB0D08-3D22-2D43-B7E8-7B8D13A96C9B}" srcOrd="2" destOrd="0" presId="urn:microsoft.com/office/officeart/2005/8/layout/default#1"/>
    <dgm:cxn modelId="{939C629C-1BEE-C943-A9E8-F01B9DF14669}" type="presParOf" srcId="{6A3E66A1-C1A0-7F4B-B45D-F3CDAFFCAB74}" destId="{742F9A8B-A369-4247-9755-63CDC4CB5040}" srcOrd="3" destOrd="0" presId="urn:microsoft.com/office/officeart/2005/8/layout/default#1"/>
    <dgm:cxn modelId="{C06EE281-E6A5-3D4E-8EC7-698CC35D94DB}" type="presParOf" srcId="{6A3E66A1-C1A0-7F4B-B45D-F3CDAFFCAB74}" destId="{4D7F80E6-2ED5-0440-B8B7-7F36A65ADFC1}" srcOrd="4" destOrd="0" presId="urn:microsoft.com/office/officeart/2005/8/layout/default#1"/>
    <dgm:cxn modelId="{913BE296-9519-FE48-B098-8FA29B13E342}" type="presParOf" srcId="{6A3E66A1-C1A0-7F4B-B45D-F3CDAFFCAB74}" destId="{DE7D5017-8183-CE42-BA10-3EC59D6651BD}" srcOrd="5" destOrd="0" presId="urn:microsoft.com/office/officeart/2005/8/layout/default#1"/>
    <dgm:cxn modelId="{D96FCD85-4A5A-FA43-9BC6-56E4BDE6D3DC}" type="presParOf" srcId="{6A3E66A1-C1A0-7F4B-B45D-F3CDAFFCAB74}" destId="{184190AF-E615-3A4E-B907-0C686671713A}" srcOrd="6" destOrd="0" presId="urn:microsoft.com/office/officeart/2005/8/layout/default#1"/>
    <dgm:cxn modelId="{AF729D49-FCF8-5849-BB00-72B1BBFDF7B4}" type="presParOf" srcId="{6A3E66A1-C1A0-7F4B-B45D-F3CDAFFCAB74}" destId="{9B6C1C9A-8C0D-224E-85DC-627F319EC0C9}" srcOrd="7" destOrd="0" presId="urn:microsoft.com/office/officeart/2005/8/layout/default#1"/>
    <dgm:cxn modelId="{8DEB7D56-99BB-7847-9589-086C6E8781B3}" type="presParOf" srcId="{6A3E66A1-C1A0-7F4B-B45D-F3CDAFFCAB74}" destId="{6F43B0E7-1660-794A-B738-5F44A5F81BF5}" srcOrd="8" destOrd="0" presId="urn:microsoft.com/office/officeart/2005/8/layout/default#1"/>
    <dgm:cxn modelId="{5489633C-753C-2C44-AE3B-5E421DCCC61D}" type="presParOf" srcId="{6A3E66A1-C1A0-7F4B-B45D-F3CDAFFCAB74}" destId="{2F7D07F5-ABE4-9B43-9497-0B7025BAC09C}" srcOrd="9" destOrd="0" presId="urn:microsoft.com/office/officeart/2005/8/layout/default#1"/>
    <dgm:cxn modelId="{5A417027-B7DA-3649-919D-B6260566954B}" type="presParOf" srcId="{6A3E66A1-C1A0-7F4B-B45D-F3CDAFFCAB74}" destId="{1BA4311F-41BB-EC46-8DF5-CFFC221A5AF9}" srcOrd="10" destOrd="0" presId="urn:microsoft.com/office/officeart/2005/8/layout/default#1"/>
    <dgm:cxn modelId="{B893753C-F9FF-7C41-80CE-52B73C9019DE}" type="presParOf" srcId="{6A3E66A1-C1A0-7F4B-B45D-F3CDAFFCAB74}" destId="{CFB09250-C41C-8E44-8FD4-B9F0F4FA50EB}" srcOrd="11" destOrd="0" presId="urn:microsoft.com/office/officeart/2005/8/layout/default#1"/>
    <dgm:cxn modelId="{CF960B8F-903B-1940-9FFC-A6D42B4001A5}" type="presParOf" srcId="{6A3E66A1-C1A0-7F4B-B45D-F3CDAFFCAB74}" destId="{6661462A-2C06-4A44-922D-FE6BDA7BA8DE}" srcOrd="12" destOrd="0" presId="urn:microsoft.com/office/officeart/2005/8/layout/default#1"/>
    <dgm:cxn modelId="{A6F256CB-9615-8B48-86E8-61FEFD61FE29}" type="presParOf" srcId="{6A3E66A1-C1A0-7F4B-B45D-F3CDAFFCAB74}" destId="{C5112E16-9148-6F46-9896-7240A0206AEA}" srcOrd="13" destOrd="0" presId="urn:microsoft.com/office/officeart/2005/8/layout/default#1"/>
    <dgm:cxn modelId="{C71E9E12-B8A9-5D44-BAF6-4F71E7EEA317}" type="presParOf" srcId="{6A3E66A1-C1A0-7F4B-B45D-F3CDAFFCAB74}" destId="{6D2265EB-3266-6242-A155-7424A71F3F85}" srcOrd="14" destOrd="0" presId="urn:microsoft.com/office/officeart/2005/8/layout/default#1"/>
    <dgm:cxn modelId="{69181FB2-1DDB-F643-98F3-E53B8AF46646}" type="presParOf" srcId="{6A3E66A1-C1A0-7F4B-B45D-F3CDAFFCAB74}" destId="{29D53869-F7FA-0840-89A6-45C3DB8EB547}" srcOrd="15" destOrd="0" presId="urn:microsoft.com/office/officeart/2005/8/layout/default#1"/>
    <dgm:cxn modelId="{8A7B69C7-BFC9-FF48-8C9A-EE15FB8E65FD}" type="presParOf" srcId="{6A3E66A1-C1A0-7F4B-B45D-F3CDAFFCAB74}" destId="{CEE52D41-D5B4-E841-AC1C-CAC4693A580F}" srcOrd="16" destOrd="0" presId="urn:microsoft.com/office/officeart/2005/8/layout/default#1"/>
    <dgm:cxn modelId="{96983284-8113-B040-93B6-357B1A6E4D38}" type="presParOf" srcId="{6A3E66A1-C1A0-7F4B-B45D-F3CDAFFCAB74}" destId="{6FD96087-990C-1040-A299-DA46C6CD61A1}" srcOrd="17" destOrd="0" presId="urn:microsoft.com/office/officeart/2005/8/layout/default#1"/>
    <dgm:cxn modelId="{1CAB5BAE-243E-C749-A0B7-717EF51D2E52}" type="presParOf" srcId="{6A3E66A1-C1A0-7F4B-B45D-F3CDAFFCAB74}" destId="{9DC34ADA-7353-4D4B-B397-E10802A5A13D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2" loCatId="" qsTypeId="urn:microsoft.com/office/officeart/2005/8/quickstyle/simple1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4C004767-2077-CC40-A09C-1AAF2992394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首页推荐</a:t>
          </a:r>
        </a:p>
      </dgm:t>
    </dgm:pt>
    <dgm:pt modelId="{68C0BF49-9A75-F144-B9BF-C5FAE2FF6E5E}" cxnId="{6901CAFD-08D5-1B43-90FB-E139AA3F487A}" type="parTrans">
      <dgm:prSet/>
      <dgm:spPr/>
      <dgm:t>
        <a:bodyPr/>
        <a:lstStyle/>
        <a:p>
          <a:endParaRPr lang="zh-CN" altLang="en-US"/>
        </a:p>
      </dgm:t>
    </dgm:pt>
    <dgm:pt modelId="{72B72E80-DC2F-2C48-B9BA-CBBD2082244D}" cxnId="{6901CAFD-08D5-1B43-90FB-E139AA3F487A}" type="sibTrans">
      <dgm:prSet/>
      <dgm:spPr/>
      <dgm:t>
        <a:bodyPr/>
        <a:lstStyle/>
        <a:p>
          <a:endParaRPr lang="zh-CN" altLang="en-US"/>
        </a:p>
      </dgm:t>
    </dgm:pt>
    <dgm:pt modelId="{0887F95E-B3D6-4043-A244-148E7900CC1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 dirty="0"/>
            <a:t>热门推荐</a:t>
          </a:r>
        </a:p>
      </dgm:t>
    </dgm:pt>
    <dgm:pt modelId="{DF2A1AC0-BB6F-D84A-8F10-FA13ED9F5B36}" cxnId="{BBE56305-3152-3048-BE35-960A2B6A0BB3}" type="parTrans">
      <dgm:prSet/>
      <dgm:spPr/>
      <dgm:t>
        <a:bodyPr/>
        <a:lstStyle/>
        <a:p>
          <a:endParaRPr lang="zh-CN" altLang="en-US"/>
        </a:p>
      </dgm:t>
    </dgm:pt>
    <dgm:pt modelId="{1CAB1985-BCFC-014E-9A8E-802A6F6C7ED2}" cxnId="{BBE56305-3152-3048-BE35-960A2B6A0BB3}" type="sibTrans">
      <dgm:prSet/>
      <dgm:spPr/>
      <dgm:t>
        <a:bodyPr/>
        <a:lstStyle/>
        <a:p>
          <a:endParaRPr lang="zh-CN" altLang="en-US"/>
        </a:p>
      </dgm:t>
    </dgm:pt>
    <dgm:pt modelId="{1D8A7DA2-1C94-2048-95A7-51AD9ACFE8CE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搜索之后推荐</a:t>
          </a:r>
        </a:p>
      </dgm:t>
    </dgm:pt>
    <dgm:pt modelId="{86292335-CDAA-F64B-ABE0-98F610AFD36D}" cxnId="{E9C0A3E1-21F2-2743-BCE6-4ADA86D2DA4C}" type="parTrans">
      <dgm:prSet/>
      <dgm:spPr/>
      <dgm:t>
        <a:bodyPr/>
        <a:lstStyle/>
        <a:p>
          <a:endParaRPr lang="zh-CN" altLang="en-US"/>
        </a:p>
      </dgm:t>
    </dgm:pt>
    <dgm:pt modelId="{1C8BD356-6EED-A34F-BA9E-80F6CD5278A4}" cxnId="{E9C0A3E1-21F2-2743-BCE6-4ADA86D2DA4C}" type="sibTrans">
      <dgm:prSet/>
      <dgm:spPr/>
      <dgm:t>
        <a:bodyPr/>
        <a:lstStyle/>
        <a:p>
          <a:endParaRPr lang="zh-CN" altLang="en-US"/>
        </a:p>
      </dgm:t>
    </dgm:pt>
    <dgm:pt modelId="{482017C1-7E0E-ED48-B5D4-D5FFAB1B6AC7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购买之后的推荐</a:t>
          </a:r>
        </a:p>
      </dgm:t>
    </dgm:pt>
    <dgm:pt modelId="{CFDBFABE-043D-C94A-8018-A3292D4F7845}" cxnId="{36E36692-0504-5F4D-B39C-E31A74AD3951}" type="parTrans">
      <dgm:prSet/>
      <dgm:spPr/>
      <dgm:t>
        <a:bodyPr/>
        <a:lstStyle/>
        <a:p>
          <a:endParaRPr lang="zh-CN" altLang="en-US"/>
        </a:p>
      </dgm:t>
    </dgm:pt>
    <dgm:pt modelId="{CCE550D4-DEA9-0144-890A-514BA793AA73}" cxnId="{36E36692-0504-5F4D-B39C-E31A74AD3951}" type="sibTrans">
      <dgm:prSet/>
      <dgm:spPr/>
      <dgm:t>
        <a:bodyPr/>
        <a:lstStyle/>
        <a:p>
          <a:endParaRPr lang="zh-CN" altLang="en-US"/>
        </a:p>
      </dgm:t>
    </dgm:pt>
    <dgm:pt modelId="{049840AB-D101-0748-B7A6-866D2F7035A1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关注了某个用户之后的推荐</a:t>
          </a:r>
        </a:p>
      </dgm:t>
    </dgm:pt>
    <dgm:pt modelId="{1E9F7E8B-935F-1C43-B392-2D4221B5B2A2}" cxnId="{8F09F5DE-D8EC-6C45-8C95-6BA724CE2467}" type="parTrans">
      <dgm:prSet/>
      <dgm:spPr/>
      <dgm:t>
        <a:bodyPr/>
        <a:lstStyle/>
        <a:p>
          <a:endParaRPr lang="zh-CN" altLang="en-US"/>
        </a:p>
      </dgm:t>
    </dgm:pt>
    <dgm:pt modelId="{456D4DBF-4553-5F4F-A1F8-EB37E1A2CB31}" cxnId="{8F09F5DE-D8EC-6C45-8C95-6BA724CE2467}" type="sibTrans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A441469E-A10E-674C-9B23-85D385622B19}" type="pres">
      <dgm:prSet presAssocID="{4C004767-2077-CC40-A09C-1AAF29923946}" presName="node" presStyleLbl="node1" presStyleIdx="0" presStyleCnt="5">
        <dgm:presLayoutVars>
          <dgm:bulletEnabled val="1"/>
        </dgm:presLayoutVars>
      </dgm:prSet>
      <dgm:spPr/>
    </dgm:pt>
    <dgm:pt modelId="{1CF9E4FC-683F-8F4E-819A-BD8979497362}" type="pres">
      <dgm:prSet presAssocID="{72B72E80-DC2F-2C48-B9BA-CBBD2082244D}" presName="sibTrans" presStyleCnt="0"/>
      <dgm:spPr/>
    </dgm:pt>
    <dgm:pt modelId="{4B1D4419-A6E9-3F45-A987-CF65D320FD9A}" type="pres">
      <dgm:prSet presAssocID="{0887F95E-B3D6-4043-A244-148E7900CC1A}" presName="node" presStyleLbl="node1" presStyleIdx="1" presStyleCnt="5">
        <dgm:presLayoutVars>
          <dgm:bulletEnabled val="1"/>
        </dgm:presLayoutVars>
      </dgm:prSet>
      <dgm:spPr/>
    </dgm:pt>
    <dgm:pt modelId="{2A9E71AE-0123-1D4C-80C2-10CE6F26A215}" type="pres">
      <dgm:prSet presAssocID="{1CAB1985-BCFC-014E-9A8E-802A6F6C7ED2}" presName="sibTrans" presStyleCnt="0"/>
      <dgm:spPr/>
    </dgm:pt>
    <dgm:pt modelId="{B456CB68-B803-134C-8363-5A70C5193230}" type="pres">
      <dgm:prSet presAssocID="{1D8A7DA2-1C94-2048-95A7-51AD9ACFE8CE}" presName="node" presStyleLbl="node1" presStyleIdx="2" presStyleCnt="5">
        <dgm:presLayoutVars>
          <dgm:bulletEnabled val="1"/>
        </dgm:presLayoutVars>
      </dgm:prSet>
      <dgm:spPr/>
    </dgm:pt>
    <dgm:pt modelId="{1B3C7CC5-F06A-A547-BCD2-565F59FEF145}" type="pres">
      <dgm:prSet presAssocID="{1C8BD356-6EED-A34F-BA9E-80F6CD5278A4}" presName="sibTrans" presStyleCnt="0"/>
      <dgm:spPr/>
    </dgm:pt>
    <dgm:pt modelId="{6CE2D12F-620C-D94A-BD9F-C4802A7B5E4E}" type="pres">
      <dgm:prSet presAssocID="{482017C1-7E0E-ED48-B5D4-D5FFAB1B6AC7}" presName="node" presStyleLbl="node1" presStyleIdx="3" presStyleCnt="5">
        <dgm:presLayoutVars>
          <dgm:bulletEnabled val="1"/>
        </dgm:presLayoutVars>
      </dgm:prSet>
      <dgm:spPr/>
    </dgm:pt>
    <dgm:pt modelId="{A35C3BEA-05F5-2047-BB1A-FDE87E11EDCD}" type="pres">
      <dgm:prSet presAssocID="{CCE550D4-DEA9-0144-890A-514BA793AA73}" presName="sibTrans" presStyleCnt="0"/>
      <dgm:spPr/>
    </dgm:pt>
    <dgm:pt modelId="{D2BB0830-6F4F-DD46-BF71-8BB44C50CD3C}" type="pres">
      <dgm:prSet presAssocID="{049840AB-D101-0748-B7A6-866D2F7035A1}" presName="node" presStyleLbl="node1" presStyleIdx="4" presStyleCnt="5">
        <dgm:presLayoutVars>
          <dgm:bulletEnabled val="1"/>
        </dgm:presLayoutVars>
      </dgm:prSet>
      <dgm:spPr/>
    </dgm:pt>
  </dgm:ptLst>
  <dgm:cxnLst>
    <dgm:cxn modelId="{BBE56305-3152-3048-BE35-960A2B6A0BB3}" srcId="{168240FC-1896-5C47-958A-F56A72B03039}" destId="{0887F95E-B3D6-4043-A244-148E7900CC1A}" srcOrd="1" destOrd="0" parTransId="{DF2A1AC0-BB6F-D84A-8F10-FA13ED9F5B36}" sibTransId="{1CAB1985-BCFC-014E-9A8E-802A6F6C7ED2}"/>
    <dgm:cxn modelId="{B06A2C0C-9464-4D48-A4A4-BBDE879EAABE}" type="presOf" srcId="{1D8A7DA2-1C94-2048-95A7-51AD9ACFE8CE}" destId="{B456CB68-B803-134C-8363-5A70C5193230}" srcOrd="0" destOrd="0" presId="urn:microsoft.com/office/officeart/2005/8/layout/default#2"/>
    <dgm:cxn modelId="{6668461C-940A-C843-9F8B-C2DB7F3777D9}" type="presOf" srcId="{049840AB-D101-0748-B7A6-866D2F7035A1}" destId="{D2BB0830-6F4F-DD46-BF71-8BB44C50CD3C}" srcOrd="0" destOrd="0" presId="urn:microsoft.com/office/officeart/2005/8/layout/default#2"/>
    <dgm:cxn modelId="{4356FB7C-1706-C945-9F17-E534B7F91D33}" type="presOf" srcId="{168240FC-1896-5C47-958A-F56A72B03039}" destId="{6A3E66A1-C1A0-7F4B-B45D-F3CDAFFCAB74}" srcOrd="0" destOrd="0" presId="urn:microsoft.com/office/officeart/2005/8/layout/default#2"/>
    <dgm:cxn modelId="{36E36692-0504-5F4D-B39C-E31A74AD3951}" srcId="{168240FC-1896-5C47-958A-F56A72B03039}" destId="{482017C1-7E0E-ED48-B5D4-D5FFAB1B6AC7}" srcOrd="3" destOrd="0" parTransId="{CFDBFABE-043D-C94A-8018-A3292D4F7845}" sibTransId="{CCE550D4-DEA9-0144-890A-514BA793AA73}"/>
    <dgm:cxn modelId="{38F101A3-389F-514A-A702-ACB004AF52A7}" type="presOf" srcId="{4C004767-2077-CC40-A09C-1AAF29923946}" destId="{A441469E-A10E-674C-9B23-85D385622B19}" srcOrd="0" destOrd="0" presId="urn:microsoft.com/office/officeart/2005/8/layout/default#2"/>
    <dgm:cxn modelId="{FC53B8CB-AB76-E14C-B135-C361D06364C5}" type="presOf" srcId="{482017C1-7E0E-ED48-B5D4-D5FFAB1B6AC7}" destId="{6CE2D12F-620C-D94A-BD9F-C4802A7B5E4E}" srcOrd="0" destOrd="0" presId="urn:microsoft.com/office/officeart/2005/8/layout/default#2"/>
    <dgm:cxn modelId="{8F09F5DE-D8EC-6C45-8C95-6BA724CE2467}" srcId="{168240FC-1896-5C47-958A-F56A72B03039}" destId="{049840AB-D101-0748-B7A6-866D2F7035A1}" srcOrd="4" destOrd="0" parTransId="{1E9F7E8B-935F-1C43-B392-2D4221B5B2A2}" sibTransId="{456D4DBF-4553-5F4F-A1F8-EB37E1A2CB31}"/>
    <dgm:cxn modelId="{E9C0A3E1-21F2-2743-BCE6-4ADA86D2DA4C}" srcId="{168240FC-1896-5C47-958A-F56A72B03039}" destId="{1D8A7DA2-1C94-2048-95A7-51AD9ACFE8CE}" srcOrd="2" destOrd="0" parTransId="{86292335-CDAA-F64B-ABE0-98F610AFD36D}" sibTransId="{1C8BD356-6EED-A34F-BA9E-80F6CD5278A4}"/>
    <dgm:cxn modelId="{BF3BF0F2-9B1C-F642-A608-D2B59E4E8364}" type="presOf" srcId="{0887F95E-B3D6-4043-A244-148E7900CC1A}" destId="{4B1D4419-A6E9-3F45-A987-CF65D320FD9A}" srcOrd="0" destOrd="0" presId="urn:microsoft.com/office/officeart/2005/8/layout/default#2"/>
    <dgm:cxn modelId="{6901CAFD-08D5-1B43-90FB-E139AA3F487A}" srcId="{168240FC-1896-5C47-958A-F56A72B03039}" destId="{4C004767-2077-CC40-A09C-1AAF29923946}" srcOrd="0" destOrd="0" parTransId="{68C0BF49-9A75-F144-B9BF-C5FAE2FF6E5E}" sibTransId="{72B72E80-DC2F-2C48-B9BA-CBBD2082244D}"/>
    <dgm:cxn modelId="{18B67823-D77F-CD42-A733-CEB1C7229E4D}" type="presParOf" srcId="{6A3E66A1-C1A0-7F4B-B45D-F3CDAFFCAB74}" destId="{A441469E-A10E-674C-9B23-85D385622B19}" srcOrd="0" destOrd="0" presId="urn:microsoft.com/office/officeart/2005/8/layout/default#2"/>
    <dgm:cxn modelId="{840AB471-00F6-A74B-8F6A-C5BAA958E6F2}" type="presParOf" srcId="{6A3E66A1-C1A0-7F4B-B45D-F3CDAFFCAB74}" destId="{1CF9E4FC-683F-8F4E-819A-BD8979497362}" srcOrd="1" destOrd="0" presId="urn:microsoft.com/office/officeart/2005/8/layout/default#2"/>
    <dgm:cxn modelId="{F9637180-DA8C-BA4A-B05E-F54DA723900C}" type="presParOf" srcId="{6A3E66A1-C1A0-7F4B-B45D-F3CDAFFCAB74}" destId="{4B1D4419-A6E9-3F45-A987-CF65D320FD9A}" srcOrd="2" destOrd="0" presId="urn:microsoft.com/office/officeart/2005/8/layout/default#2"/>
    <dgm:cxn modelId="{AAA8973A-7E4A-E64F-9478-E32516952DE2}" type="presParOf" srcId="{6A3E66A1-C1A0-7F4B-B45D-F3CDAFFCAB74}" destId="{2A9E71AE-0123-1D4C-80C2-10CE6F26A215}" srcOrd="3" destOrd="0" presId="urn:microsoft.com/office/officeart/2005/8/layout/default#2"/>
    <dgm:cxn modelId="{9E3B0E84-CA54-9A45-9491-89E4DEE22B50}" type="presParOf" srcId="{6A3E66A1-C1A0-7F4B-B45D-F3CDAFFCAB74}" destId="{B456CB68-B803-134C-8363-5A70C5193230}" srcOrd="4" destOrd="0" presId="urn:microsoft.com/office/officeart/2005/8/layout/default#2"/>
    <dgm:cxn modelId="{F4DB504D-6BF2-2647-9CAD-9C44E5B3F814}" type="presParOf" srcId="{6A3E66A1-C1A0-7F4B-B45D-F3CDAFFCAB74}" destId="{1B3C7CC5-F06A-A547-BCD2-565F59FEF145}" srcOrd="5" destOrd="0" presId="urn:microsoft.com/office/officeart/2005/8/layout/default#2"/>
    <dgm:cxn modelId="{0DE0C268-94D7-DF4B-8A51-5CEAC2E1DAAC}" type="presParOf" srcId="{6A3E66A1-C1A0-7F4B-B45D-F3CDAFFCAB74}" destId="{6CE2D12F-620C-D94A-BD9F-C4802A7B5E4E}" srcOrd="6" destOrd="0" presId="urn:microsoft.com/office/officeart/2005/8/layout/default#2"/>
    <dgm:cxn modelId="{FA5B532F-F404-504C-99DA-472F8348B1FC}" type="presParOf" srcId="{6A3E66A1-C1A0-7F4B-B45D-F3CDAFFCAB74}" destId="{A35C3BEA-05F5-2047-BB1A-FDE87E11EDCD}" srcOrd="7" destOrd="0" presId="urn:microsoft.com/office/officeart/2005/8/layout/default#2"/>
    <dgm:cxn modelId="{4B6A09CB-36C5-C141-B169-D7AB728EF4B4}" type="presParOf" srcId="{6A3E66A1-C1A0-7F4B-B45D-F3CDAFFCAB74}" destId="{D2BB0830-6F4F-DD46-BF71-8BB44C50CD3C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ECF94-8433-EB49-968E-7B3A81B12379}">
      <dsp:nvSpPr>
        <dsp:cNvPr id="0" name=""/>
        <dsp:cNvSpPr/>
      </dsp:nvSpPr>
      <dsp:spPr>
        <a:xfrm>
          <a:off x="4621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 dirty="0"/>
            <a:t>收集数据</a:t>
          </a:r>
          <a:endParaRPr lang="zh-CN" altLang="en-US" sz="1900" kern="1200" dirty="0"/>
        </a:p>
      </dsp:txBody>
      <dsp:txXfrm>
        <a:off x="40127" y="662280"/>
        <a:ext cx="1949441" cy="1141260"/>
      </dsp:txXfrm>
    </dsp:sp>
    <dsp:sp modelId="{0D2EF1B9-55A5-E94E-AAC5-7A9B59BF017C}">
      <dsp:nvSpPr>
        <dsp:cNvPr id="0" name=""/>
        <dsp:cNvSpPr/>
      </dsp:nvSpPr>
      <dsp:spPr>
        <a:xfrm>
          <a:off x="220287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02874" y="1082588"/>
        <a:ext cx="299835" cy="300644"/>
      </dsp:txXfrm>
    </dsp:sp>
    <dsp:sp modelId="{32AB472E-C01C-B84B-8776-615B21DD3398}">
      <dsp:nvSpPr>
        <dsp:cNvPr id="0" name=""/>
        <dsp:cNvSpPr/>
      </dsp:nvSpPr>
      <dsp:spPr>
        <a:xfrm>
          <a:off x="283325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准备数据：数据预处理</a:t>
          </a:r>
          <a:endParaRPr lang="zh-CN" sz="1900" kern="1200" dirty="0"/>
        </a:p>
      </dsp:txBody>
      <dsp:txXfrm>
        <a:off x="2868761" y="662280"/>
        <a:ext cx="1949441" cy="1141260"/>
      </dsp:txXfrm>
    </dsp:sp>
    <dsp:sp modelId="{D2C82B48-09B5-7442-81D2-79387C710EC4}">
      <dsp:nvSpPr>
        <dsp:cNvPr id="0" name=""/>
        <dsp:cNvSpPr/>
      </dsp:nvSpPr>
      <dsp:spPr>
        <a:xfrm>
          <a:off x="5031509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5031509" y="1082588"/>
        <a:ext cx="299835" cy="300644"/>
      </dsp:txXfrm>
    </dsp:sp>
    <dsp:sp modelId="{7EC73655-55DB-FB40-A174-2B7E89E1BEA9}">
      <dsp:nvSpPr>
        <dsp:cNvPr id="0" name=""/>
        <dsp:cNvSpPr/>
      </dsp:nvSpPr>
      <dsp:spPr>
        <a:xfrm>
          <a:off x="5661890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选择模型</a:t>
          </a:r>
          <a:endParaRPr lang="zh-CN" sz="1900" kern="1200"/>
        </a:p>
      </dsp:txBody>
      <dsp:txXfrm>
        <a:off x="5697396" y="662280"/>
        <a:ext cx="1949441" cy="1141260"/>
      </dsp:txXfrm>
    </dsp:sp>
    <dsp:sp modelId="{B5DCE46E-A7E1-1D49-B61E-4C4C03F72448}">
      <dsp:nvSpPr>
        <dsp:cNvPr id="0" name=""/>
        <dsp:cNvSpPr/>
      </dsp:nvSpPr>
      <dsp:spPr>
        <a:xfrm>
          <a:off x="786014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7860144" y="1082588"/>
        <a:ext cx="299835" cy="300644"/>
      </dsp:txXfrm>
    </dsp:sp>
    <dsp:sp modelId="{26EC29ED-2124-9440-8D96-23011D1EC526}">
      <dsp:nvSpPr>
        <dsp:cNvPr id="0" name=""/>
        <dsp:cNvSpPr/>
      </dsp:nvSpPr>
      <dsp:spPr>
        <a:xfrm>
          <a:off x="849052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训练</a:t>
          </a:r>
          <a:endParaRPr lang="zh-CN" sz="1900" kern="1200"/>
        </a:p>
      </dsp:txBody>
      <dsp:txXfrm>
        <a:off x="8526031" y="662280"/>
        <a:ext cx="1949441" cy="1141260"/>
      </dsp:txXfrm>
    </dsp:sp>
    <dsp:sp modelId="{30DD324D-D9D7-9F46-94C6-213854D5F8EC}">
      <dsp:nvSpPr>
        <dsp:cNvPr id="0" name=""/>
        <dsp:cNvSpPr/>
      </dsp:nvSpPr>
      <dsp:spPr>
        <a:xfrm rot="5400000">
          <a:off x="9286584" y="198047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9350431" y="2016846"/>
        <a:ext cx="300644" cy="299835"/>
      </dsp:txXfrm>
    </dsp:sp>
    <dsp:sp modelId="{76AA9776-27BB-6443-AC05-71FD866DAB07}">
      <dsp:nvSpPr>
        <dsp:cNvPr id="0" name=""/>
        <dsp:cNvSpPr/>
      </dsp:nvSpPr>
      <dsp:spPr>
        <a:xfrm>
          <a:off x="849052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评估</a:t>
          </a:r>
          <a:endParaRPr lang="zh-CN" sz="1900" kern="1200"/>
        </a:p>
      </dsp:txBody>
      <dsp:txXfrm>
        <a:off x="8526031" y="2682734"/>
        <a:ext cx="1949441" cy="1141260"/>
      </dsp:txXfrm>
    </dsp:sp>
    <dsp:sp modelId="{BF75993C-49CD-BB42-AE6C-B7D5B78FC686}">
      <dsp:nvSpPr>
        <dsp:cNvPr id="0" name=""/>
        <dsp:cNvSpPr/>
      </dsp:nvSpPr>
      <dsp:spPr>
        <a:xfrm rot="10800000">
          <a:off x="7884389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8012890" y="3103041"/>
        <a:ext cx="299835" cy="300644"/>
      </dsp:txXfrm>
    </dsp:sp>
    <dsp:sp modelId="{A7937B7F-6C79-024B-9897-86B27599BD46}">
      <dsp:nvSpPr>
        <dsp:cNvPr id="0" name=""/>
        <dsp:cNvSpPr/>
      </dsp:nvSpPr>
      <dsp:spPr>
        <a:xfrm>
          <a:off x="5661890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超参数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/>
            <a:t>调整</a:t>
          </a:r>
          <a:endParaRPr lang="zh-CN" sz="1900" kern="1200"/>
        </a:p>
      </dsp:txBody>
      <dsp:txXfrm>
        <a:off x="5697396" y="2682734"/>
        <a:ext cx="1949441" cy="1141260"/>
      </dsp:txXfrm>
    </dsp:sp>
    <dsp:sp modelId="{663E034E-DB2F-904E-A760-2904141B6437}">
      <dsp:nvSpPr>
        <dsp:cNvPr id="0" name=""/>
        <dsp:cNvSpPr/>
      </dsp:nvSpPr>
      <dsp:spPr>
        <a:xfrm rot="10800000">
          <a:off x="5055754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5184255" y="3103041"/>
        <a:ext cx="299835" cy="300644"/>
      </dsp:txXfrm>
    </dsp:sp>
    <dsp:sp modelId="{14EF76F9-7E1F-4B43-9990-45099CC08F5C}">
      <dsp:nvSpPr>
        <dsp:cNvPr id="0" name=""/>
        <dsp:cNvSpPr/>
      </dsp:nvSpPr>
      <dsp:spPr>
        <a:xfrm>
          <a:off x="283325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预测</a:t>
          </a:r>
          <a:endParaRPr lang="zh-CN" sz="1900" kern="1200" dirty="0"/>
        </a:p>
      </dsp:txBody>
      <dsp:txXfrm>
        <a:off x="2868761" y="2682734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E2BA-FFC8-7241-8536-B5160732D294}">
      <dsp:nvSpPr>
        <dsp:cNvPr id="0" name=""/>
        <dsp:cNvSpPr/>
      </dsp:nvSpPr>
      <dsp:spPr>
        <a:xfrm>
          <a:off x="138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700" kern="1200" dirty="0"/>
            <a:t>相似</a:t>
          </a:r>
          <a:endParaRPr lang="zh-CN" alt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找到和你相似的集体</a:t>
          </a:r>
          <a:endParaRPr lang="zh-CN" altLang="en-US" sz="2100" kern="1200" dirty="0"/>
        </a:p>
      </dsp:txBody>
      <dsp:txXfrm>
        <a:off x="44472" y="43084"/>
        <a:ext cx="2874168" cy="1384822"/>
      </dsp:txXfrm>
    </dsp:sp>
    <dsp:sp modelId="{65DB7AE4-E8BD-2F4E-85B9-4AFD4920F1B8}">
      <dsp:nvSpPr>
        <dsp:cNvPr id="0" name=""/>
        <dsp:cNvSpPr/>
      </dsp:nvSpPr>
      <dsp:spPr>
        <a:xfrm>
          <a:off x="3257757" y="368413"/>
          <a:ext cx="627591" cy="7341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3257757" y="515246"/>
        <a:ext cx="439314" cy="440497"/>
      </dsp:txXfrm>
    </dsp:sp>
    <dsp:sp modelId="{1B26C73D-A294-614E-938F-7D855C9E9BCC}">
      <dsp:nvSpPr>
        <dsp:cNvPr id="0" name=""/>
        <dsp:cNvSpPr/>
      </dsp:nvSpPr>
      <dsp:spPr>
        <a:xfrm>
          <a:off x="414585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700" kern="1200" dirty="0"/>
            <a:t>推断，</a:t>
          </a:r>
          <a:endParaRPr lang="zh-CN" alt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产生</a:t>
          </a:r>
          <a:r>
            <a:rPr lang="en-US" altLang="zh-CN" sz="2100" kern="1200" dirty="0"/>
            <a:t>exploit</a:t>
          </a:r>
          <a:r>
            <a:rPr lang="zh-CN" altLang="zh-CN" sz="2100" kern="1200" dirty="0"/>
            <a:t>价值</a:t>
          </a:r>
          <a:endParaRPr lang="zh-CN" altLang="en-US" sz="2100" kern="1200" dirty="0"/>
        </a:p>
      </dsp:txBody>
      <dsp:txXfrm>
        <a:off x="4188942" y="43084"/>
        <a:ext cx="2874168" cy="13848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69413-9D5A-BB43-8E52-93B35BC14C69}">
      <dsp:nvSpPr>
        <dsp:cNvPr id="0" name=""/>
        <dsp:cNvSpPr/>
      </dsp:nvSpPr>
      <dsp:spPr>
        <a:xfrm>
          <a:off x="623123" y="1476"/>
          <a:ext cx="1661329" cy="9967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用户满意度</a:t>
          </a:r>
          <a:endParaRPr lang="zh-CN" altLang="en-US" sz="2300" kern="1200" dirty="0"/>
        </a:p>
      </dsp:txBody>
      <dsp:txXfrm>
        <a:off x="623123" y="1476"/>
        <a:ext cx="1661329" cy="996797"/>
      </dsp:txXfrm>
    </dsp:sp>
    <dsp:sp modelId="{CEEB0D08-3D22-2D43-B7E8-7B8D13A96C9B}">
      <dsp:nvSpPr>
        <dsp:cNvPr id="0" name=""/>
        <dsp:cNvSpPr/>
      </dsp:nvSpPr>
      <dsp:spPr>
        <a:xfrm>
          <a:off x="2450585" y="1476"/>
          <a:ext cx="1661329" cy="996797"/>
        </a:xfrm>
        <a:prstGeom prst="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预测准确度</a:t>
          </a:r>
        </a:p>
      </dsp:txBody>
      <dsp:txXfrm>
        <a:off x="2450585" y="1476"/>
        <a:ext cx="1661329" cy="996797"/>
      </dsp:txXfrm>
    </dsp:sp>
    <dsp:sp modelId="{4D7F80E6-2ED5-0440-B8B7-7F36A65ADFC1}">
      <dsp:nvSpPr>
        <dsp:cNvPr id="0" name=""/>
        <dsp:cNvSpPr/>
      </dsp:nvSpPr>
      <dsp:spPr>
        <a:xfrm>
          <a:off x="4278048" y="1476"/>
          <a:ext cx="1661329" cy="996797"/>
        </a:xfrm>
        <a:prstGeom prst="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覆盖率</a:t>
          </a:r>
        </a:p>
      </dsp:txBody>
      <dsp:txXfrm>
        <a:off x="4278048" y="1476"/>
        <a:ext cx="1661329" cy="996797"/>
      </dsp:txXfrm>
    </dsp:sp>
    <dsp:sp modelId="{184190AF-E615-3A4E-B907-0C686671713A}">
      <dsp:nvSpPr>
        <dsp:cNvPr id="0" name=""/>
        <dsp:cNvSpPr/>
      </dsp:nvSpPr>
      <dsp:spPr>
        <a:xfrm>
          <a:off x="6105510" y="1476"/>
          <a:ext cx="1661329" cy="99679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多样性</a:t>
          </a:r>
        </a:p>
      </dsp:txBody>
      <dsp:txXfrm>
        <a:off x="6105510" y="1476"/>
        <a:ext cx="1661329" cy="996797"/>
      </dsp:txXfrm>
    </dsp:sp>
    <dsp:sp modelId="{6F43B0E7-1660-794A-B738-5F44A5F81BF5}">
      <dsp:nvSpPr>
        <dsp:cNvPr id="0" name=""/>
        <dsp:cNvSpPr/>
      </dsp:nvSpPr>
      <dsp:spPr>
        <a:xfrm>
          <a:off x="7932973" y="1476"/>
          <a:ext cx="1661329" cy="996797"/>
        </a:xfrm>
        <a:prstGeom prst="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新颖性</a:t>
          </a:r>
        </a:p>
      </dsp:txBody>
      <dsp:txXfrm>
        <a:off x="7932973" y="1476"/>
        <a:ext cx="1661329" cy="996797"/>
      </dsp:txXfrm>
    </dsp:sp>
    <dsp:sp modelId="{1BA4311F-41BB-EC46-8DF5-CFFC221A5AF9}">
      <dsp:nvSpPr>
        <dsp:cNvPr id="0" name=""/>
        <dsp:cNvSpPr/>
      </dsp:nvSpPr>
      <dsp:spPr>
        <a:xfrm>
          <a:off x="623123" y="1164406"/>
          <a:ext cx="1661329" cy="996797"/>
        </a:xfrm>
        <a:prstGeom prst="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惊喜度</a:t>
          </a:r>
        </a:p>
      </dsp:txBody>
      <dsp:txXfrm>
        <a:off x="623123" y="1164406"/>
        <a:ext cx="1661329" cy="996797"/>
      </dsp:txXfrm>
    </dsp:sp>
    <dsp:sp modelId="{6661462A-2C06-4A44-922D-FE6BDA7BA8DE}">
      <dsp:nvSpPr>
        <dsp:cNvPr id="0" name=""/>
        <dsp:cNvSpPr/>
      </dsp:nvSpPr>
      <dsp:spPr>
        <a:xfrm>
          <a:off x="2450585" y="1164406"/>
          <a:ext cx="1661329" cy="9967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实时性</a:t>
          </a:r>
        </a:p>
      </dsp:txBody>
      <dsp:txXfrm>
        <a:off x="2450585" y="1164406"/>
        <a:ext cx="1661329" cy="996797"/>
      </dsp:txXfrm>
    </dsp:sp>
    <dsp:sp modelId="{6D2265EB-3266-6242-A155-7424A71F3F85}">
      <dsp:nvSpPr>
        <dsp:cNvPr id="0" name=""/>
        <dsp:cNvSpPr/>
      </dsp:nvSpPr>
      <dsp:spPr>
        <a:xfrm>
          <a:off x="4278048" y="1164406"/>
          <a:ext cx="1661329" cy="996797"/>
        </a:xfrm>
        <a:prstGeom prst="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内容时效性</a:t>
          </a:r>
        </a:p>
      </dsp:txBody>
      <dsp:txXfrm>
        <a:off x="4278048" y="1164406"/>
        <a:ext cx="1661329" cy="996797"/>
      </dsp:txXfrm>
    </dsp:sp>
    <dsp:sp modelId="{CEE52D41-D5B4-E841-AC1C-CAC4693A580F}">
      <dsp:nvSpPr>
        <dsp:cNvPr id="0" name=""/>
        <dsp:cNvSpPr/>
      </dsp:nvSpPr>
      <dsp:spPr>
        <a:xfrm>
          <a:off x="6105510" y="1164406"/>
          <a:ext cx="1661329" cy="996797"/>
        </a:xfrm>
        <a:prstGeom prst="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内容质量</a:t>
          </a:r>
        </a:p>
      </dsp:txBody>
      <dsp:txXfrm>
        <a:off x="6105510" y="1164406"/>
        <a:ext cx="1661329" cy="996797"/>
      </dsp:txXfrm>
    </dsp:sp>
    <dsp:sp modelId="{9DC34ADA-7353-4D4B-B397-E10802A5A13D}">
      <dsp:nvSpPr>
        <dsp:cNvPr id="0" name=""/>
        <dsp:cNvSpPr/>
      </dsp:nvSpPr>
      <dsp:spPr>
        <a:xfrm>
          <a:off x="7932973" y="1164406"/>
          <a:ext cx="1661329" cy="9967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商业目标</a:t>
          </a:r>
        </a:p>
      </dsp:txBody>
      <dsp:txXfrm>
        <a:off x="7932973" y="1164406"/>
        <a:ext cx="1661329" cy="996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1469E-A10E-674C-9B23-85D385622B19}">
      <dsp:nvSpPr>
        <dsp:cNvPr id="0" name=""/>
        <dsp:cNvSpPr/>
      </dsp:nvSpPr>
      <dsp:spPr>
        <a:xfrm>
          <a:off x="3492" y="514093"/>
          <a:ext cx="1890822" cy="11344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首页推荐</a:t>
          </a:r>
        </a:p>
      </dsp:txBody>
      <dsp:txXfrm>
        <a:off x="3492" y="514093"/>
        <a:ext cx="1890822" cy="1134493"/>
      </dsp:txXfrm>
    </dsp:sp>
    <dsp:sp modelId="{4B1D4419-A6E9-3F45-A987-CF65D320FD9A}">
      <dsp:nvSpPr>
        <dsp:cNvPr id="0" name=""/>
        <dsp:cNvSpPr/>
      </dsp:nvSpPr>
      <dsp:spPr>
        <a:xfrm>
          <a:off x="2083397" y="514093"/>
          <a:ext cx="1890822" cy="113449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 dirty="0"/>
            <a:t>热门推荐</a:t>
          </a:r>
        </a:p>
      </dsp:txBody>
      <dsp:txXfrm>
        <a:off x="2083397" y="514093"/>
        <a:ext cx="1890822" cy="1134493"/>
      </dsp:txXfrm>
    </dsp:sp>
    <dsp:sp modelId="{B456CB68-B803-134C-8363-5A70C5193230}">
      <dsp:nvSpPr>
        <dsp:cNvPr id="0" name=""/>
        <dsp:cNvSpPr/>
      </dsp:nvSpPr>
      <dsp:spPr>
        <a:xfrm>
          <a:off x="4163301" y="514093"/>
          <a:ext cx="1890822" cy="11344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搜索之后推荐</a:t>
          </a:r>
        </a:p>
      </dsp:txBody>
      <dsp:txXfrm>
        <a:off x="4163301" y="514093"/>
        <a:ext cx="1890822" cy="1134493"/>
      </dsp:txXfrm>
    </dsp:sp>
    <dsp:sp modelId="{6CE2D12F-620C-D94A-BD9F-C4802A7B5E4E}">
      <dsp:nvSpPr>
        <dsp:cNvPr id="0" name=""/>
        <dsp:cNvSpPr/>
      </dsp:nvSpPr>
      <dsp:spPr>
        <a:xfrm>
          <a:off x="6243206" y="514093"/>
          <a:ext cx="1890822" cy="113449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购买之后的推荐</a:t>
          </a:r>
        </a:p>
      </dsp:txBody>
      <dsp:txXfrm>
        <a:off x="6243206" y="514093"/>
        <a:ext cx="1890822" cy="1134493"/>
      </dsp:txXfrm>
    </dsp:sp>
    <dsp:sp modelId="{D2BB0830-6F4F-DD46-BF71-8BB44C50CD3C}">
      <dsp:nvSpPr>
        <dsp:cNvPr id="0" name=""/>
        <dsp:cNvSpPr/>
      </dsp:nvSpPr>
      <dsp:spPr>
        <a:xfrm>
          <a:off x="8323111" y="514093"/>
          <a:ext cx="1890822" cy="11344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关注了某个用户之后的推荐</a:t>
          </a:r>
        </a:p>
      </dsp:txBody>
      <dsp:txXfrm>
        <a:off x="8323111" y="514093"/>
        <a:ext cx="1890822" cy="1134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image" Target="../media/image35.png"/><Relationship Id="rId1" Type="http://schemas.openxmlformats.org/officeDocument/2006/relationships/tags" Target="../tags/tag2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5.pn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093470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zh-CN" sz="3800" dirty="0">
                <a:sym typeface="+mn-ea"/>
              </a:rPr>
              <a:t>商业智能与推荐系统</a:t>
            </a:r>
            <a:r>
              <a:rPr lang="en-US" altLang="zh-CN" sz="3800" dirty="0" err="1">
                <a:sym typeface="+mn-ea"/>
              </a:rPr>
              <a:t>OverView</a:t>
            </a:r>
            <a:r>
              <a:rPr lang="zh-CN" altLang="zh-CN" sz="3800" dirty="0">
                <a:sym typeface="+mn-ea"/>
              </a:rPr>
              <a:t>  </a:t>
            </a:r>
            <a:r>
              <a:rPr sz="3800" dirty="0">
                <a:sym typeface="+mn-ea"/>
              </a:rPr>
              <a:t>Lesson-0</a:t>
            </a:r>
            <a:r>
              <a:rPr lang="en-US" altLang="zh-CN" sz="3800" dirty="0">
                <a:sym typeface="+mn-ea"/>
              </a:rPr>
              <a:t>1</a:t>
            </a:r>
            <a:endParaRPr lang="en-US"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8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4870" y="1327401"/>
            <a:ext cx="10479622" cy="4140850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800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  </a:t>
            </a:r>
            <a:r>
              <a:rPr lang="en-US" altLang="zh-CN" sz="2800" dirty="0"/>
              <a:t>The theory and development of computer systems able to perform tasks normally requiring human </a:t>
            </a:r>
            <a:r>
              <a:rPr lang="en-US" altLang="zh-CN" sz="2800" dirty="0" smtClean="0"/>
              <a:t>intelligence.</a:t>
            </a:r>
            <a:endParaRPr lang="en-US" altLang="zh-CN" sz="28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800" dirty="0" smtClean="0"/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0" dirty="0"/>
              <a:t>	</a:t>
            </a:r>
            <a:r>
              <a:rPr lang="zh-CN" altLang="en-US" sz="2800" kern="0" dirty="0" smtClean="0"/>
              <a:t> </a:t>
            </a:r>
            <a:r>
              <a:rPr lang="en-US" altLang="zh-CN" sz="2800" kern="0" dirty="0" smtClean="0"/>
              <a:t>———</a:t>
            </a:r>
            <a:r>
              <a:rPr lang="zh-CN" altLang="en-US" sz="2800" kern="0" dirty="0" smtClean="0"/>
              <a:t> </a:t>
            </a:r>
            <a:r>
              <a:rPr lang="en-US" altLang="zh-CN" sz="2800" i="1" kern="0" dirty="0" smtClean="0"/>
              <a:t>Oxford</a:t>
            </a:r>
            <a:r>
              <a:rPr lang="zh-CN" altLang="en-US" sz="2800" i="1" kern="0" dirty="0" smtClean="0"/>
              <a:t> </a:t>
            </a:r>
            <a:r>
              <a:rPr lang="en-US" altLang="zh-CN" sz="2800" i="1" kern="0" dirty="0" smtClean="0"/>
              <a:t>Dictionary</a:t>
            </a:r>
            <a:r>
              <a:rPr lang="en-US" altLang="zh-CN" sz="2800" i="1" kern="0" dirty="0" smtClean="0">
                <a:solidFill>
                  <a:schemeClr val="bg1"/>
                </a:solidFill>
              </a:rPr>
              <a:t>-</a:t>
            </a:r>
            <a:r>
              <a:rPr lang="en-US" altLang="zh-CN" sz="2800" kern="0" dirty="0" smtClean="0">
                <a:solidFill>
                  <a:schemeClr val="bg1"/>
                </a:solidFill>
              </a:rPr>
              <a:t>--</a:t>
            </a:r>
            <a:endParaRPr lang="en-US" altLang="zh-CN"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5185" y="2260600"/>
            <a:ext cx="9992995" cy="1589405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/>
              <a:t> </a:t>
            </a:r>
            <a:r>
              <a:rPr lang="zh-CN" altLang="en-US" sz="4800" dirty="0" smtClean="0"/>
              <a:t>     </a:t>
            </a:r>
            <a:r>
              <a:rPr lang="en-US" altLang="zh-CN" sz="4800" dirty="0" smtClean="0"/>
              <a:t>Using data </a:t>
            </a:r>
            <a:r>
              <a:rPr lang="en-US" altLang="zh-CN" sz="4800" dirty="0"/>
              <a:t>to solve problems</a:t>
            </a:r>
            <a:r>
              <a:rPr lang="en-US" altLang="zh-CN" sz="4800" dirty="0" smtClean="0"/>
              <a:t>.</a:t>
            </a:r>
            <a:endParaRPr lang="en-US" altLang="zh-CN" sz="4800" dirty="0" smtClean="0"/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kern="0" dirty="0"/>
              <a:t>	</a:t>
            </a:r>
            <a:r>
              <a:rPr lang="zh-CN" altLang="en-US" sz="4800" kern="0" dirty="0" smtClean="0"/>
              <a:t> </a:t>
            </a:r>
            <a:r>
              <a:rPr lang="en-US" altLang="zh-CN" sz="4800" kern="0" dirty="0" smtClean="0"/>
              <a:t>——</a:t>
            </a:r>
            <a:r>
              <a:rPr lang="zh-CN" altLang="en-US" sz="4800" kern="0" dirty="0" smtClean="0"/>
              <a:t> </a:t>
            </a:r>
            <a:r>
              <a:rPr lang="en-US" sz="4800" i="1" kern="0" dirty="0" smtClean="0"/>
              <a:t>cy</a:t>
            </a:r>
            <a:r>
              <a:rPr lang="en-US" altLang="zh-CN" sz="4800" i="1" kern="0" dirty="0" smtClean="0">
                <a:solidFill>
                  <a:schemeClr val="bg1"/>
                </a:solidFill>
              </a:rPr>
              <a:t>-</a:t>
            </a:r>
            <a:r>
              <a:rPr lang="en-US" altLang="zh-CN" sz="4800" kern="0" dirty="0" smtClean="0">
                <a:solidFill>
                  <a:schemeClr val="bg1"/>
                </a:solidFill>
              </a:rPr>
              <a:t>--</a:t>
            </a:r>
            <a:endParaRPr lang="en-US" altLang="zh-CN" sz="4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4720" y="1845945"/>
            <a:ext cx="804545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800" dirty="0">
                <a:solidFill>
                  <a:schemeClr val="tx1"/>
                </a:solidFill>
                <a:sym typeface="+mn-ea"/>
              </a:rPr>
              <a:t>Using data to solve problems</a:t>
            </a:r>
            <a:endParaRPr lang="en-US" altLang="zh-CN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81830" y="3221355"/>
            <a:ext cx="3112770" cy="121412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2805" y="3512185"/>
            <a:ext cx="29533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Model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91740" y="3501390"/>
            <a:ext cx="97028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 141"/>
          <p:cNvSpPr/>
          <p:nvPr/>
        </p:nvSpPr>
        <p:spPr>
          <a:xfrm>
            <a:off x="3657600" y="3637915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41"/>
          <p:cNvSpPr/>
          <p:nvPr/>
        </p:nvSpPr>
        <p:spPr>
          <a:xfrm>
            <a:off x="7936865" y="3636010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01735" y="3481070"/>
            <a:ext cx="10756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需求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3" grpId="0"/>
      <p:bldP spid="13" grpId="0"/>
      <p:bldP spid="14" grpId="0" bldLvl="0" animBg="1"/>
      <p:bldP spid="15" grpId="0" bldLvl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应用场景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视频</a:t>
            </a:r>
            <a:endParaRPr lang="en-US" altLang="zh-CN" dirty="0"/>
          </a:p>
          <a:p>
            <a:r>
              <a:rPr lang="zh-CN" altLang="zh-CN" dirty="0"/>
              <a:t>教育</a:t>
            </a:r>
            <a:endParaRPr lang="en-US" altLang="zh-CN" dirty="0"/>
          </a:p>
          <a:p>
            <a:r>
              <a:rPr lang="zh-CN" altLang="zh-CN" dirty="0"/>
              <a:t>电商</a:t>
            </a:r>
            <a:endParaRPr lang="en-US" altLang="zh-CN" dirty="0"/>
          </a:p>
          <a:p>
            <a:r>
              <a:rPr lang="zh-CN" altLang="zh-CN" dirty="0"/>
              <a:t>金融</a:t>
            </a:r>
            <a:endParaRPr lang="en-US" altLang="zh-CN" dirty="0"/>
          </a:p>
          <a:p>
            <a:r>
              <a:rPr lang="zh-CN" altLang="zh-CN" dirty="0"/>
              <a:t>医疗</a:t>
            </a:r>
            <a:endParaRPr lang="zh-CN" altLang="zh-CN" dirty="0"/>
          </a:p>
          <a:p>
            <a:r>
              <a:rPr lang="zh-CN" altLang="zh-CN" dirty="0"/>
              <a:t>社交软件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Solve Problems = 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Business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Value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6602985" y="832485"/>
            <a:ext cx="2577768" cy="23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602985" y="3305267"/>
            <a:ext cx="2626884" cy="31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72544" y="807286"/>
            <a:ext cx="2952883" cy="30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72544" y="4070623"/>
            <a:ext cx="2952883" cy="171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9407427" y="807105"/>
            <a:ext cx="2901041" cy="266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机器学习的本质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0240" y="2076768"/>
            <a:ext cx="6111240" cy="3587466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zh-CN" dirty="0"/>
              <a:t>机器学习就是利用数据，解决问题</a:t>
            </a:r>
            <a:endParaRPr lang="zh-CN" altLang="zh-CN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Using data to solve problems</a:t>
            </a:r>
            <a:endParaRPr lang="zh-CN" altLang="zh-CN" sz="32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32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835" y="3714750"/>
            <a:ext cx="4413250" cy="28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训练阶段：通过对数据的训练，创建一个预测模型并对其进行微调。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模型生成：预测模型可以从这些数据背后找出答案来，帮我们解决某个问题。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预测阶段：通过测试集完成模型评估，从而了解模型在测试集中的有效性。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过程中，预测模型会被不断改进和使用。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3590" y="3795395"/>
            <a:ext cx="6010275" cy="1561465"/>
            <a:chOff x="1939" y="8728"/>
            <a:chExt cx="9465" cy="2459"/>
          </a:xfrm>
        </p:grpSpPr>
        <p:grpSp>
          <p:nvGrpSpPr>
            <p:cNvPr id="11" name="组合 10"/>
            <p:cNvGrpSpPr/>
            <p:nvPr/>
          </p:nvGrpSpPr>
          <p:grpSpPr>
            <a:xfrm>
              <a:off x="1939" y="8728"/>
              <a:ext cx="3932" cy="2446"/>
              <a:chOff x="1939" y="8728"/>
              <a:chExt cx="3932" cy="244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Training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939" y="10063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Using data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012" y="8741"/>
              <a:ext cx="5392" cy="2446"/>
              <a:chOff x="1675" y="8728"/>
              <a:chExt cx="4196" cy="2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Prediction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675" y="10063"/>
                <a:ext cx="4168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solve problems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 descr="469624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70825" y="1414145"/>
            <a:ext cx="643890" cy="643890"/>
          </a:xfrm>
          <a:prstGeom prst="rect">
            <a:avLst/>
          </a:prstGeom>
        </p:spPr>
      </p:pic>
      <p:pic>
        <p:nvPicPr>
          <p:cNvPr id="19" name="图片 18" descr="35054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9700" y="1376045"/>
            <a:ext cx="748665" cy="748665"/>
          </a:xfrm>
          <a:prstGeom prst="rect">
            <a:avLst/>
          </a:prstGeom>
        </p:spPr>
      </p:pic>
      <p:pic>
        <p:nvPicPr>
          <p:cNvPr id="20" name="图片 19" descr="348186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1785" y="2904490"/>
            <a:ext cx="671195" cy="671195"/>
          </a:xfrm>
          <a:prstGeom prst="rect">
            <a:avLst/>
          </a:prstGeom>
        </p:spPr>
      </p:pic>
      <p:pic>
        <p:nvPicPr>
          <p:cNvPr id="21" name="图片 20" descr="472121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8910" y="1297940"/>
            <a:ext cx="914400" cy="9144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85432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>
            <a:off x="97878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/>
          <p:nvPr/>
        </p:nvCxnSpPr>
        <p:spPr>
          <a:xfrm>
            <a:off x="10788015" y="2096135"/>
            <a:ext cx="0" cy="466725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9754235" y="3173095"/>
            <a:ext cx="481965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7849870" y="1047750"/>
            <a:ext cx="74803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Data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05875" y="1038225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Training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65740" y="1047750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Model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74300" y="2522220"/>
            <a:ext cx="132143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Prediction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1460" y="2955290"/>
            <a:ext cx="177038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solve problems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zh-CN" altLang="zh-CN" dirty="0"/>
              <a:t>步骤</a:t>
            </a:r>
            <a:endParaRPr lang="zh-CN" altLang="zh-CN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2653665"/>
            <a:ext cx="4105275" cy="31902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5499735" y="2283460"/>
          <a:ext cx="568833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/>
                <a:gridCol w="2844165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>
                          <a:ea typeface="宋体" panose="02010600030101010101" pitchFamily="2" charset="-122"/>
                        </a:rPr>
                        <a:t>房间大小</a:t>
                      </a:r>
                      <a:r>
                        <a:rPr lang="en-US" altLang="zh-CN" sz="3000">
                          <a:ea typeface="宋体" panose="02010600030101010101" pitchFamily="2" charset="-122"/>
                        </a:rPr>
                        <a:t>x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/>
                        <a:t>房价</a:t>
                      </a:r>
                      <a:r>
                        <a:rPr lang="en-US" altLang="zh-CN" sz="3000"/>
                        <a:t>y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82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118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100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172</a:t>
                      </a:r>
                      <a:endParaRPr lang="en-US" altLang="zh-CN" sz="30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200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302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638425"/>
            <a:ext cx="5267325" cy="2949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9600" dirty="0"/>
              <a:t>训练是机器学习的主要步骤</a:t>
            </a:r>
            <a:endParaRPr lang="zh-CN" altLang="zh-CN" sz="9600" dirty="0"/>
          </a:p>
          <a:p>
            <a:pPr>
              <a:lnSpc>
                <a:spcPct val="170000"/>
              </a:lnSpc>
            </a:pPr>
            <a:r>
              <a:rPr lang="zh-CN" altLang="zh-CN" sz="9600" dirty="0"/>
              <a:t>针对预测房价这个例子，我们可以采用简单的线性模型：</a:t>
            </a:r>
            <a:r>
              <a:rPr lang="en-US" altLang="zh-CN" sz="9600" dirty="0"/>
              <a:t>y=</a:t>
            </a:r>
            <a:r>
              <a:rPr lang="en-US" altLang="zh-CN" sz="9600" dirty="0">
                <a:ea typeface="宋体" panose="02010600030101010101" pitchFamily="2" charset="-122"/>
              </a:rPr>
              <a:t>w</a:t>
            </a:r>
            <a:r>
              <a:rPr lang="en-US" altLang="zh-CN" sz="9600" dirty="0"/>
              <a:t>*x + b</a:t>
            </a:r>
            <a:endParaRPr lang="zh-CN" altLang="zh-CN" sz="96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115" y="2010410"/>
            <a:ext cx="3745230" cy="29102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6270625" y="2294255"/>
            <a:ext cx="3096895" cy="223012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/>
          <p:cNvCxnSpPr/>
          <p:nvPr/>
        </p:nvCxnSpPr>
        <p:spPr>
          <a:xfrm flipH="1">
            <a:off x="6270625" y="1883410"/>
            <a:ext cx="2249170" cy="264096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连接符 7"/>
          <p:cNvCxnSpPr/>
          <p:nvPr/>
        </p:nvCxnSpPr>
        <p:spPr>
          <a:xfrm flipH="1">
            <a:off x="6270625" y="3004820"/>
            <a:ext cx="3220720" cy="11087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522887"/>
            <a:ext cx="4315460" cy="29495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在机器学习中，我们有很多特征，基于这些特征，我们需要训练在</a:t>
            </a:r>
            <a:r>
              <a:rPr lang="en-US" altLang="zh-CN" dirty="0"/>
              <a:t>Model</a:t>
            </a:r>
            <a:r>
              <a:rPr lang="zh-CN" altLang="zh-CN" dirty="0">
                <a:ea typeface="宋体" panose="02010600030101010101" pitchFamily="2" charset="-122"/>
              </a:rPr>
              <a:t>中的权重</a:t>
            </a:r>
            <a:r>
              <a:rPr lang="en-US" altLang="zh-CN" dirty="0"/>
              <a:t>w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这些特征值构成的矩阵，称之为权重矩阵</a:t>
            </a:r>
            <a:r>
              <a:rPr lang="en-US" altLang="zh-CN" dirty="0"/>
              <a:t> weights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同时，还存在偏差，称之为</a:t>
            </a:r>
            <a:r>
              <a:rPr lang="en-US" altLang="zh-CN" dirty="0"/>
              <a:t> biases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215" y="4631690"/>
            <a:ext cx="5467350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5379720"/>
            <a:ext cx="2691130" cy="63309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5800725" y="1776095"/>
          <a:ext cx="5688330" cy="254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055"/>
                <a:gridCol w="948056"/>
                <a:gridCol w="928370"/>
                <a:gridCol w="967739"/>
                <a:gridCol w="948055"/>
                <a:gridCol w="948055"/>
              </a:tblGrid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房间大小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区域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周围绿化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周边配套</a:t>
                      </a:r>
                      <a:endParaRPr lang="zh-CN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房型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房价</a:t>
                      </a:r>
                      <a:r>
                        <a:rPr lang="en-US" altLang="zh-CN" sz="1800"/>
                        <a:t>y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50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style1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82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80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通州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style1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118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100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朝阳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style2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172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200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style3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302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Self-introduction</a:t>
            </a:r>
            <a:endParaRPr dirty="0"/>
          </a:p>
        </p:txBody>
      </p:sp>
      <p:sp>
        <p:nvSpPr>
          <p:cNvPr id="11" name="íś1ïďè"/>
          <p:cNvSpPr txBox="1"/>
          <p:nvPr/>
        </p:nvSpPr>
        <p:spPr>
          <a:xfrm>
            <a:off x="832485" y="1823720"/>
            <a:ext cx="5215890" cy="24193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和计算机、算法相关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10</a:t>
            </a:r>
            <a:r>
              <a:rPr lang="zh-CN" altLang="zh-CN" sz="2000" dirty="0"/>
              <a:t>岁，清华计算机博士，</a:t>
            </a:r>
            <a:r>
              <a:rPr lang="en-US" altLang="zh-CN" sz="2000" dirty="0"/>
              <a:t>NOI</a:t>
            </a:r>
            <a:r>
              <a:rPr lang="zh-CN" altLang="zh-CN" sz="2000" dirty="0"/>
              <a:t>，</a:t>
            </a:r>
            <a:r>
              <a:rPr lang="en-US" altLang="zh-CN" sz="2000" dirty="0"/>
              <a:t>ACM</a:t>
            </a:r>
            <a:r>
              <a:rPr lang="zh-CN" altLang="zh-CN" sz="2000" dirty="0"/>
              <a:t>比赛，</a:t>
            </a:r>
            <a:r>
              <a:rPr lang="en-US" altLang="zh-CN" sz="2000" dirty="0"/>
              <a:t>ACM</a:t>
            </a:r>
            <a:r>
              <a:rPr lang="zh-CN" altLang="zh-CN" sz="2000" dirty="0"/>
              <a:t>，</a:t>
            </a:r>
            <a:r>
              <a:rPr lang="en-US" altLang="zh-CN" sz="2000" dirty="0"/>
              <a:t>IEEE</a:t>
            </a:r>
            <a:r>
              <a:rPr lang="zh-CN" altLang="zh-CN" sz="2000" dirty="0"/>
              <a:t>，中国人工智能协会，阿里云</a:t>
            </a:r>
            <a:r>
              <a:rPr lang="en-US" altLang="zh-CN" sz="2000" dirty="0"/>
              <a:t>MVP</a:t>
            </a:r>
            <a:r>
              <a:rPr lang="zh-CN" altLang="en-US" sz="2000" dirty="0">
                <a:ea typeface="宋体" panose="02010600030101010101" pitchFamily="2" charset="-122"/>
              </a:rPr>
              <a:t>，腾讯</a:t>
            </a:r>
            <a:r>
              <a:rPr lang="en-US" altLang="zh-CN" sz="2000" dirty="0">
                <a:ea typeface="宋体" panose="02010600030101010101" pitchFamily="2" charset="-122"/>
              </a:rPr>
              <a:t>TVP</a:t>
            </a:r>
            <a:r>
              <a:rPr lang="zh-CN" altLang="en-US" sz="2000" dirty="0">
                <a:ea typeface="宋体" panose="02010600030101010101" pitchFamily="2" charset="-122"/>
              </a:rPr>
              <a:t>，</a:t>
            </a:r>
            <a:r>
              <a:rPr lang="en-US" altLang="zh-CN" sz="2000" dirty="0"/>
              <a:t>CCF</a:t>
            </a:r>
            <a:r>
              <a:rPr lang="zh-CN" altLang="en-US" sz="2000" dirty="0">
                <a:ea typeface="宋体" panose="02010600030101010101" pitchFamily="2" charset="-122"/>
              </a:rPr>
              <a:t>专委</a:t>
            </a:r>
            <a:r>
              <a:rPr lang="zh-CN" altLang="zh-CN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和培训、企业服务相关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（专栏付费订阅人数超过</a:t>
            </a:r>
            <a:r>
              <a:rPr lang="en-US" altLang="zh-CN" sz="2000" dirty="0"/>
              <a:t>3</a:t>
            </a:r>
            <a:r>
              <a:rPr lang="zh-CN" altLang="zh-CN" sz="2000" dirty="0"/>
              <a:t>万，企业客户包括：腾讯视频，易车，汽车之家，京东，蚂蚁金服，美的，上汽大众等）</a:t>
            </a:r>
            <a:endParaRPr lang="zh-CN" altLang="zh-CN" sz="2000" dirty="0"/>
          </a:p>
        </p:txBody>
      </p:sp>
      <p:pic>
        <p:nvPicPr>
          <p:cNvPr id="3" name="图片 2" descr="海马体1_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0585" y="1252855"/>
            <a:ext cx="3542030" cy="5317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52905"/>
            <a:ext cx="5503545" cy="46094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dirty="0"/>
              <a:t>机器学习的过程，就是在搜索空间中对</a:t>
            </a:r>
            <a:r>
              <a:rPr lang="en-US" altLang="zh-CN" sz="2000" dirty="0"/>
              <a:t>W</a:t>
            </a:r>
            <a:r>
              <a:rPr lang="zh-CN" altLang="zh-CN" sz="2000" dirty="0"/>
              <a:t>和</a:t>
            </a:r>
            <a:r>
              <a:rPr lang="en-US" altLang="zh-CN" sz="2000" dirty="0"/>
              <a:t>B</a:t>
            </a:r>
            <a:r>
              <a:rPr lang="zh-CN" altLang="zh-CN" sz="2000" dirty="0"/>
              <a:t>进行搜索的过程，使得模型的准确率达到某个标准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r>
              <a:rPr lang="zh-CN" altLang="zh-CN" sz="2000" dirty="0"/>
              <a:t>一个训练步骤</a:t>
            </a:r>
            <a:r>
              <a:rPr lang="en-US" altLang="zh-CN" sz="2000" dirty="0"/>
              <a:t>(training step)</a:t>
            </a:r>
            <a:r>
              <a:rPr lang="zh-CN" altLang="zh-CN" sz="2000" dirty="0"/>
              <a:t>，称之为一次迭代。目的在于更新权重和变量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r>
              <a:rPr lang="zh-CN" altLang="zh-CN" sz="2000" dirty="0"/>
              <a:t>通过多次迭代，模型中的参数不断进行更新。就好像是在数据中进行线性拟合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r>
              <a:rPr lang="zh-CN" altLang="zh-CN" sz="2000" dirty="0"/>
              <a:t>当完成训练时，可以使用模型对房价进行预测</a:t>
            </a:r>
            <a:endParaRPr lang="zh-CN" altLang="zh-CN" sz="2000" dirty="0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754" y="1830429"/>
            <a:ext cx="3928110" cy="28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：什么是回归问题，什么是分类问题？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834390" y="2595245"/>
            <a:ext cx="9098279" cy="457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en-US" altLang="zh-CN" dirty="0"/>
              <a:t>Thinking</a:t>
            </a:r>
            <a:r>
              <a:rPr lang="zh-CN" altLang="zh-CN" dirty="0"/>
              <a:t>：什么是线性回归，什么是逻辑回归？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152255" cy="11106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判断一个问题是分类，还是回归：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输出的数据类型：离散 </a:t>
            </a:r>
            <a:r>
              <a:rPr lang="en-US" altLang="zh-CN" dirty="0"/>
              <a:t>or </a:t>
            </a:r>
            <a:r>
              <a:rPr lang="zh-CN" altLang="zh-CN" dirty="0">
                <a:ea typeface="宋体" panose="02010600030101010101" pitchFamily="2" charset="-122"/>
              </a:rPr>
              <a:t>连续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8045" y="3330575"/>
            <a:ext cx="8997315" cy="5861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线性回归：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490" y="2590800"/>
            <a:ext cx="3781425" cy="260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795" y="5139055"/>
            <a:ext cx="169545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" y="3745865"/>
            <a:ext cx="5467350" cy="58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85" y="4326890"/>
            <a:ext cx="2691130" cy="63309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868045" y="5200650"/>
            <a:ext cx="8997315" cy="1442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逻辑回归：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使用</a:t>
            </a:r>
            <a:r>
              <a:rPr lang="en-US" altLang="zh-CN" dirty="0"/>
              <a:t>sigmod</a:t>
            </a:r>
            <a:r>
              <a:rPr lang="zh-CN" altLang="zh-CN" dirty="0">
                <a:ea typeface="宋体" panose="02010600030101010101" pitchFamily="2" charset="-122"/>
              </a:rPr>
              <a:t>函数，</a:t>
            </a:r>
            <a:r>
              <a:rPr lang="zh-CN" altLang="zh-CN" dirty="0"/>
              <a:t>实际上是分类算法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056502" y="2904657"/>
            <a:ext cx="5755818" cy="42864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：如何判断杯子里盛的是水，还是饮料？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844800" y="4775349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颜色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52684" y="3298652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糖分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409933" y="2856706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泡沫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577492" y="3181968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粘稠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695195" y="4541981"/>
            <a:ext cx="51873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……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930" y="4168775"/>
            <a:ext cx="1292860" cy="1423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680" y="3953510"/>
            <a:ext cx="1257300" cy="1638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828800" y="2247900"/>
          <a:ext cx="853249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/>
                <a:gridCol w="2844165"/>
                <a:gridCol w="2844165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Color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S</a:t>
                      </a:r>
                      <a:r>
                        <a:rPr lang="zh-CN" altLang="en-US" sz="3000"/>
                        <a:t>ugar</a:t>
                      </a:r>
                      <a:endParaRPr lang="zh-CN" altLang="en-US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C</a:t>
                      </a:r>
                      <a:r>
                        <a:rPr lang="zh-CN" altLang="en-US" sz="3000"/>
                        <a:t>lassification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252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0.1%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210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4%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/>
                        <a:t>beverage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>
                          <a:sym typeface="+mn-ea"/>
                        </a:rPr>
                        <a:t>beverage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0.5%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28800" y="5902325"/>
            <a:ext cx="72434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可见光的波长为400～760nm，白色是包含光谱中所有颜色的集合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因此采用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Color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这里采用颜色值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1999615"/>
            <a:ext cx="3743325" cy="2543175"/>
          </a:xfrm>
          <a:prstGeom prst="rect">
            <a:avLst/>
          </a:prstGeom>
        </p:spPr>
      </p:pic>
      <p:pic>
        <p:nvPicPr>
          <p:cNvPr id="2" name="图片 1" descr="线性回归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65" y="2184400"/>
            <a:ext cx="3623310" cy="2192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机器学习的特征构造</a:t>
            </a:r>
            <a:endParaRPr lang="zh-CN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665" y="2376805"/>
            <a:ext cx="7572375" cy="2105025"/>
          </a:xfrm>
          <a:prstGeom prst="rect">
            <a:avLst/>
          </a:prstGeom>
        </p:spPr>
      </p:pic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1990" y="1443355"/>
            <a:ext cx="9152255" cy="828675"/>
          </a:xfrm>
          <a:prstGeom prst="rect">
            <a:avLst/>
          </a:prstGeo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ym typeface="Calibri" panose="020F0502020204030204"/>
              </a:rPr>
              <a:t>如何用线性回归模型拟合非线性关系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机器学习的评估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对数据的评估有多种方式：</a:t>
            </a:r>
            <a:endParaRPr lang="zh-CN" altLang="zh-CN" dirty="0"/>
          </a:p>
          <a:p>
            <a:r>
              <a:rPr lang="zh-CN" altLang="zh-CN" dirty="0"/>
              <a:t>我们通过会选择一部分数据作为测试集，比如</a:t>
            </a:r>
            <a:r>
              <a:rPr lang="en-US" altLang="zh-CN" dirty="0"/>
              <a:t>20%</a:t>
            </a:r>
            <a:r>
              <a:rPr lang="zh-CN" altLang="zh-CN" dirty="0"/>
              <a:t>或者</a:t>
            </a:r>
            <a:r>
              <a:rPr lang="en-US" altLang="zh-CN" dirty="0"/>
              <a:t>10%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714875" y="3025775"/>
            <a:ext cx="2880360" cy="203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超参数调整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我们还可以对模型中的参数进行调整，比如</a:t>
            </a:r>
            <a:r>
              <a:rPr lang="en-US" altLang="zh-CN" dirty="0"/>
              <a:t>epoch</a:t>
            </a:r>
            <a:r>
              <a:rPr lang="zh-CN" altLang="zh-CN" dirty="0"/>
              <a:t>的次数，学习率等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这些参数通常被称为超参数。调整超参数的过程比起科学更像是艺术。这是实验性的过程，并很大程度上取决于具体的数据集、模型和训练过程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         </a:t>
            </a:r>
            <a:r>
              <a:rPr lang="en-US" altLang="zh-CN" dirty="0"/>
              <a:t>——10</a:t>
            </a:r>
            <a:r>
              <a:rPr lang="zh-CN" altLang="zh-CN" dirty="0"/>
              <a:t>大经典模型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分类算法：</a:t>
            </a:r>
            <a:r>
              <a:rPr lang="en-US" altLang="zh-CN" dirty="0"/>
              <a:t>C4.5</a:t>
            </a:r>
            <a:r>
              <a:rPr lang="zh-CN" altLang="zh-CN" dirty="0"/>
              <a:t>，朴素贝叶斯（</a:t>
            </a:r>
            <a:r>
              <a:rPr lang="en-US" altLang="zh-CN" dirty="0"/>
              <a:t>Naive Bayes</a:t>
            </a:r>
            <a:r>
              <a:rPr lang="zh-CN" altLang="zh-CN" dirty="0"/>
              <a:t>），</a:t>
            </a:r>
            <a:r>
              <a:rPr lang="en-US" altLang="zh-CN" dirty="0"/>
              <a:t>SVM</a:t>
            </a:r>
            <a:r>
              <a:rPr lang="zh-CN" altLang="zh-CN" dirty="0"/>
              <a:t>，</a:t>
            </a:r>
            <a:r>
              <a:rPr lang="en-US" altLang="zh-CN" dirty="0"/>
              <a:t>KNN</a:t>
            </a:r>
            <a:r>
              <a:rPr lang="zh-CN" altLang="zh-CN" dirty="0"/>
              <a:t>，</a:t>
            </a:r>
            <a:r>
              <a:rPr lang="en-US" altLang="zh-CN" dirty="0" err="1"/>
              <a:t>Adaboost</a:t>
            </a:r>
            <a:r>
              <a:rPr lang="zh-CN" altLang="zh-CN" dirty="0"/>
              <a:t>，</a:t>
            </a:r>
            <a:r>
              <a:rPr lang="en-US" altLang="zh-CN" dirty="0"/>
              <a:t>CART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聚类算法：</a:t>
            </a:r>
            <a:r>
              <a:rPr lang="en-US" altLang="zh-CN" dirty="0"/>
              <a:t>K-Means</a:t>
            </a:r>
            <a:r>
              <a:rPr lang="zh-CN" altLang="zh-CN" dirty="0"/>
              <a:t>，</a:t>
            </a:r>
            <a:r>
              <a:rPr lang="en-US" altLang="zh-CN" dirty="0"/>
              <a:t>EM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关联分析：</a:t>
            </a:r>
            <a:r>
              <a:rPr lang="en-US" altLang="zh-CN" dirty="0" err="1"/>
              <a:t>Apriori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连接分析：</a:t>
            </a:r>
            <a:r>
              <a:rPr lang="en-US" altLang="zh-CN" dirty="0"/>
              <a:t>PageRank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机器学习工具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有很多机器学习工具可供选择，课程主要使用</a:t>
            </a:r>
            <a:r>
              <a:rPr lang="en-US" altLang="zh-CN" dirty="0"/>
              <a:t>Python</a:t>
            </a:r>
            <a:r>
              <a:rPr lang="zh-CN" altLang="zh-CN" dirty="0"/>
              <a:t>，已经是数据分析的首选语言。</a:t>
            </a:r>
            <a:endParaRPr lang="zh-CN" altLang="zh-CN" dirty="0"/>
          </a:p>
          <a:p>
            <a:pPr marL="0" indent="-38100" algn="ctr">
              <a:lnSpc>
                <a:spcPct val="150000"/>
              </a:lnSpc>
              <a:buNone/>
            </a:pPr>
            <a:r>
              <a:rPr lang="en-US" altLang="zh-CN" dirty="0"/>
              <a:t>Python</a:t>
            </a:r>
            <a:r>
              <a:rPr lang="zh-CN" altLang="zh-CN" dirty="0"/>
              <a:t>中的工具</a:t>
            </a:r>
            <a:r>
              <a:rPr lang="zh-CN" altLang="en-US" dirty="0"/>
              <a:t>：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Numpy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/>
              <a:t>Pandas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Sklearn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机器学习算法工具</a:t>
            </a:r>
            <a:r>
              <a:rPr lang="zh-CN" altLang="en-US" dirty="0"/>
              <a:t>包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862126"/>
          <a:ext cx="11449878" cy="425395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决策树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MultinomialNB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sklearn.svm import SVC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K-Means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sklearn.cluster import KMeans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EM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sklearn.mixture import GMM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Apriori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efficient_apriori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apriori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PageRank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import </a:t>
                      </a:r>
                      <a:r>
                        <a:rPr lang="en-US" sz="1800" kern="100" dirty="0" err="1">
                          <a:effectLst/>
                        </a:rPr>
                        <a:t>networkx</a:t>
                      </a:r>
                      <a:r>
                        <a:rPr lang="en-US" sz="1800" kern="100" dirty="0">
                          <a:effectLst/>
                        </a:rPr>
                        <a:t> as </a:t>
                      </a:r>
                      <a:r>
                        <a:rPr lang="en-US" sz="1800" kern="100" dirty="0" err="1">
                          <a:effectLst/>
                        </a:rPr>
                        <a:t>nx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  <a:endParaRPr lang="zh-CN" altLang="zh-CN" sz="2800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MNIST </a:t>
            </a:r>
            <a:r>
              <a:rPr lang="zh-CN" altLang="zh-CN" dirty="0"/>
              <a:t>数据集是经典的手写数字识别数据集，每个样本</a:t>
            </a:r>
            <a:r>
              <a:rPr lang="en-US" altLang="zh-CN" dirty="0"/>
              <a:t>28*28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r>
              <a:rPr lang="zh-CN" altLang="zh-CN" dirty="0"/>
              <a:t>精简版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1797</a:t>
            </a:r>
            <a:r>
              <a:rPr lang="zh-CN" altLang="zh-CN" dirty="0"/>
              <a:t>个样本，每个样本</a:t>
            </a:r>
            <a:r>
              <a:rPr lang="en-US" altLang="zh-CN" dirty="0"/>
              <a:t>8*8</a:t>
            </a:r>
            <a:r>
              <a:rPr lang="zh-CN" altLang="zh-CN" dirty="0"/>
              <a:t>，</a:t>
            </a:r>
            <a:r>
              <a:rPr lang="en-US" altLang="zh-CN" dirty="0" err="1"/>
              <a:t>sklearn</a:t>
            </a:r>
            <a:r>
              <a:rPr lang="zh-CN" altLang="zh-CN" dirty="0"/>
              <a:t>自带</a:t>
            </a:r>
            <a:endParaRPr lang="zh-CN" altLang="zh-CN" dirty="0"/>
          </a:p>
          <a:p>
            <a:r>
              <a:rPr lang="zh-CN" altLang="zh-CN" dirty="0"/>
              <a:t>完整版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6</a:t>
            </a:r>
            <a:r>
              <a:rPr lang="zh-CN" altLang="zh-CN" dirty="0"/>
              <a:t>万个样本（</a:t>
            </a:r>
            <a:r>
              <a:rPr lang="en-US" altLang="zh-CN" dirty="0"/>
              <a:t>5</a:t>
            </a:r>
            <a:r>
              <a:rPr lang="zh-CN" altLang="zh-CN" dirty="0"/>
              <a:t>万个训练，</a:t>
            </a:r>
            <a:r>
              <a:rPr lang="en-US" altLang="zh-CN" dirty="0"/>
              <a:t>1</a:t>
            </a:r>
            <a:r>
              <a:rPr lang="zh-CN" altLang="zh-CN" dirty="0"/>
              <a:t>万个测试），每个样本</a:t>
            </a:r>
            <a:r>
              <a:rPr lang="en-US" altLang="zh-CN" dirty="0"/>
              <a:t>28*28</a:t>
            </a:r>
            <a:endParaRPr lang="zh-CN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deeplearning.net</a:t>
            </a:r>
            <a:r>
              <a:rPr lang="en-US" altLang="zh-CN" dirty="0"/>
              <a:t>/data/</a:t>
            </a:r>
            <a:r>
              <a:rPr lang="en-US" altLang="zh-CN" dirty="0" err="1"/>
              <a:t>mnist</a:t>
            </a:r>
            <a:r>
              <a:rPr lang="en-US" altLang="zh-CN" dirty="0"/>
              <a:t>/</a:t>
            </a:r>
            <a:r>
              <a:rPr lang="en-US" altLang="zh-CN" dirty="0" err="1"/>
              <a:t>mnist.pkl.gz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3745706" y="2782128"/>
            <a:ext cx="4700588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  <a:endParaRPr lang="zh-CN" altLang="zh-CN" sz="2800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1530" y="1282065"/>
            <a:ext cx="5293995" cy="488061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使用</a:t>
            </a:r>
            <a:r>
              <a:rPr lang="en-US" altLang="zh-CN" sz="800" dirty="0"/>
              <a:t>LR</a:t>
            </a:r>
            <a:r>
              <a:rPr lang="zh-CN" altLang="zh-CN" sz="800" dirty="0"/>
              <a:t>对手写数字分类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sklearn.model_selection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train_test_split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</a:t>
            </a:r>
            <a:r>
              <a:rPr lang="en-US" altLang="zh-CN" sz="800" dirty="0"/>
              <a:t> import preprocessing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sklearn.metrics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accuracy_score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sklearn.datasets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load_digits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/>
              <a:t>from sklearn.linear_model import LogisticRegression</a:t>
            </a:r>
            <a:endParaRPr lang="en-US" altLang="zh-CN" sz="80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加载数据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digits = </a:t>
            </a:r>
            <a:r>
              <a:rPr lang="en-US" altLang="zh-CN" sz="800" dirty="0" err="1"/>
              <a:t>load_digits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data = </a:t>
            </a:r>
            <a:r>
              <a:rPr lang="en-US" altLang="zh-CN" sz="800" dirty="0" err="1"/>
              <a:t>digits.data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分割数据，将</a:t>
            </a:r>
            <a:r>
              <a:rPr lang="en-US" altLang="zh-CN" sz="800" dirty="0"/>
              <a:t>25%</a:t>
            </a:r>
            <a:r>
              <a:rPr lang="zh-CN" altLang="zh-CN" sz="800" dirty="0"/>
              <a:t>的数据作为测试集，其余作为训练集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train_x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train_y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 = </a:t>
            </a:r>
            <a:r>
              <a:rPr lang="en-US" altLang="zh-CN" sz="800" dirty="0" err="1"/>
              <a:t>train_test_split</a:t>
            </a:r>
            <a:r>
              <a:rPr lang="en-US" altLang="zh-CN" sz="800" dirty="0"/>
              <a:t>(data, </a:t>
            </a:r>
            <a:r>
              <a:rPr lang="en-US" altLang="zh-CN" sz="800" dirty="0" err="1"/>
              <a:t>digits.target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test_size</a:t>
            </a:r>
            <a:r>
              <a:rPr lang="en-US" altLang="zh-CN" sz="800" dirty="0"/>
              <a:t>=0.25, </a:t>
            </a:r>
            <a:r>
              <a:rPr lang="en-US" altLang="zh-CN" sz="800" dirty="0" err="1"/>
              <a:t>random_state</a:t>
            </a:r>
            <a:r>
              <a:rPr lang="en-US" altLang="zh-CN" sz="800" dirty="0"/>
              <a:t>=33)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采用</a:t>
            </a:r>
            <a:r>
              <a:rPr lang="en-US" altLang="zh-CN" sz="800" dirty="0"/>
              <a:t>Z-Score</a:t>
            </a:r>
            <a:r>
              <a:rPr lang="zh-CN" altLang="zh-CN" sz="800" dirty="0"/>
              <a:t>规范化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ss</a:t>
            </a:r>
            <a:r>
              <a:rPr lang="en-US" altLang="zh-CN" sz="800" dirty="0"/>
              <a:t> = </a:t>
            </a:r>
            <a:r>
              <a:rPr lang="en-US" altLang="zh-CN" sz="800" dirty="0" err="1"/>
              <a:t>preprocessing.StandardScaler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train_ss_x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ss.fit_transform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train_x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test_ss_x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创建</a:t>
            </a:r>
            <a:r>
              <a:rPr lang="en-US" altLang="zh-CN" sz="800" dirty="0"/>
              <a:t>LR</a:t>
            </a:r>
            <a:r>
              <a:rPr lang="zh-CN" altLang="zh-CN" sz="800" dirty="0"/>
              <a:t>分类器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/>
              <a:t>lr = LogisticRegression()</a:t>
            </a:r>
            <a:endParaRPr lang="en-US" altLang="zh-CN" sz="800"/>
          </a:p>
          <a:p>
            <a:pPr marL="0" indent="0">
              <a:buNone/>
            </a:pPr>
            <a:r>
              <a:rPr lang="en-US" altLang="zh-CN" sz="800"/>
              <a:t>lr.fit(train_ss_x, train_y)</a:t>
            </a:r>
            <a:endParaRPr lang="en-US" altLang="zh-CN" sz="800"/>
          </a:p>
          <a:p>
            <a:pPr marL="0" indent="0">
              <a:buNone/>
            </a:pPr>
            <a:r>
              <a:rPr lang="en-US" altLang="zh-CN" sz="800" dirty="0" err="1"/>
              <a:t>predict_y</a:t>
            </a:r>
            <a:r>
              <a:rPr lang="en-US" altLang="zh-CN" sz="800" dirty="0"/>
              <a:t>=</a:t>
            </a:r>
            <a:r>
              <a:rPr lang="en-US" altLang="zh-CN" sz="800" dirty="0" err="1"/>
              <a:t>lr</a:t>
            </a:r>
            <a:r>
              <a:rPr lang="en-US" altLang="zh-CN" sz="800" dirty="0" err="1"/>
              <a:t>.predict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test_ss_x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print('LR</a:t>
            </a:r>
            <a:r>
              <a:rPr lang="zh-CN" altLang="zh-CN" sz="800" dirty="0"/>
              <a:t>准确率</a:t>
            </a:r>
            <a:r>
              <a:rPr lang="en-US" altLang="zh-CN" sz="800" dirty="0"/>
              <a:t>: %0.4lf' % </a:t>
            </a:r>
            <a:r>
              <a:rPr lang="en-US" altLang="zh-CN" sz="800" dirty="0" err="1"/>
              <a:t>accuracy_score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predict_y</a:t>
            </a:r>
            <a:r>
              <a:rPr lang="en-US" altLang="zh-CN" sz="800" dirty="0"/>
              <a:t>))</a:t>
            </a:r>
            <a:endParaRPr sz="800" dirty="0"/>
          </a:p>
        </p:txBody>
      </p:sp>
      <p:sp>
        <p:nvSpPr>
          <p:cNvPr id="2" name="文本框 1"/>
          <p:cNvSpPr txBox="1"/>
          <p:nvPr/>
        </p:nvSpPr>
        <p:spPr>
          <a:xfrm>
            <a:off x="5678170" y="1749665"/>
            <a:ext cx="116268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引用包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1980" y="2664460"/>
            <a:ext cx="4131310" cy="131445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1980" y="3978910"/>
            <a:ext cx="4131310" cy="98361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980" y="4962525"/>
            <a:ext cx="4131310" cy="7397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1980" y="5702300"/>
            <a:ext cx="4131310" cy="4603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1980" y="1427480"/>
            <a:ext cx="4131310" cy="123698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6745" y="3061575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数据加载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35320" y="4181715"/>
            <a:ext cx="187769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数据预处理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36590" y="507262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53100" y="570254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小结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345635"/>
            <a:ext cx="4924177" cy="3816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Step1</a:t>
            </a:r>
            <a:r>
              <a:rPr lang="zh-CN" altLang="zh-CN" dirty="0"/>
              <a:t>引用工具包</a:t>
            </a:r>
            <a:endParaRPr lang="zh-CN" altLang="zh-CN" dirty="0"/>
          </a:p>
          <a:p>
            <a:r>
              <a:rPr lang="en-US" altLang="zh-CN" dirty="0"/>
              <a:t>Step2</a:t>
            </a:r>
            <a:r>
              <a:rPr lang="zh-CN" altLang="zh-CN" dirty="0"/>
              <a:t>数据预处理：方便后续处理</a:t>
            </a:r>
            <a:endParaRPr lang="zh-CN" altLang="zh-CN" dirty="0"/>
          </a:p>
          <a:p>
            <a:r>
              <a:rPr lang="en-US" altLang="zh-CN" dirty="0"/>
              <a:t>Step3</a:t>
            </a:r>
            <a:r>
              <a:rPr lang="zh-CN" altLang="zh-CN" dirty="0"/>
              <a:t>选择模型，比如</a:t>
            </a:r>
            <a:r>
              <a:rPr lang="en-US" altLang="zh-CN" dirty="0"/>
              <a:t>LR</a:t>
            </a:r>
            <a:endParaRPr lang="zh-CN" altLang="zh-CN" dirty="0"/>
          </a:p>
          <a:p>
            <a:r>
              <a:rPr lang="en-US" altLang="zh-CN" dirty="0"/>
              <a:t>Step4</a:t>
            </a:r>
            <a:r>
              <a:rPr lang="zh-CN" altLang="zh-CN" dirty="0"/>
              <a:t>训练模型（训练集）</a:t>
            </a:r>
            <a:endParaRPr lang="zh-CN" altLang="zh-CN" dirty="0"/>
          </a:p>
          <a:p>
            <a:r>
              <a:rPr lang="en-US" altLang="zh-CN" dirty="0"/>
              <a:t>Step5</a:t>
            </a:r>
            <a:r>
              <a:rPr lang="zh-CN" altLang="zh-CN" dirty="0"/>
              <a:t>模型评估（测试集）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061252" y="1908313"/>
            <a:ext cx="6937513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Step1</a:t>
            </a:r>
            <a:r>
              <a:rPr lang="zh-CN" altLang="en-US" dirty="0"/>
              <a:t>  </a:t>
            </a:r>
            <a:r>
              <a:rPr lang="zh-CN" altLang="zh-CN" dirty="0"/>
              <a:t>引用工具包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Step2</a:t>
            </a:r>
            <a:r>
              <a:rPr lang="zh-CN" altLang="en-US" dirty="0"/>
              <a:t>  </a:t>
            </a:r>
            <a:r>
              <a:rPr lang="zh-CN" altLang="zh-CN" dirty="0"/>
              <a:t>数据预处理：方便后续处理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Step3</a:t>
            </a:r>
            <a:r>
              <a:rPr lang="zh-CN" altLang="en-US" dirty="0"/>
              <a:t>  </a:t>
            </a:r>
            <a:r>
              <a:rPr lang="zh-CN" altLang="zh-CN" dirty="0"/>
              <a:t>选择模型，比如</a:t>
            </a:r>
            <a:r>
              <a:rPr lang="en-US" altLang="zh-CN" dirty="0"/>
              <a:t>CART</a:t>
            </a:r>
            <a:r>
              <a:rPr lang="zh-CN" altLang="zh-CN" dirty="0">
                <a:ea typeface="宋体" panose="02010600030101010101" pitchFamily="2" charset="-122"/>
              </a:rPr>
              <a:t>决策树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Step4</a:t>
            </a:r>
            <a:r>
              <a:rPr lang="zh-CN" altLang="en-US" dirty="0"/>
              <a:t>  </a:t>
            </a:r>
            <a:r>
              <a:rPr lang="zh-CN" altLang="zh-CN" dirty="0"/>
              <a:t>训练模型（训练集）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Step5</a:t>
            </a:r>
            <a:r>
              <a:rPr lang="zh-CN" altLang="en-US" dirty="0"/>
              <a:t>  </a:t>
            </a:r>
            <a:r>
              <a:rPr lang="zh-CN" altLang="zh-CN" dirty="0"/>
              <a:t>模型评估（测试集）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IBM Watson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是如何预测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员工离职：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 Class Competition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https://www.kaggle.com/c/bi-attrition-prediction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数据包括员工的各种统计信息，以及该员工是否已经离职，统计的信息包括了（工资、出差、工作环境满意度、工作投入度、是否加班、是否升职、工资提升比例等）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现在需要你来通过训练数据得出 员工离职预测，并给出你在测试集上的预测结果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2890" y="2434590"/>
            <a:ext cx="3423285" cy="2660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84810" y="132588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数据表字段：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933440" y="1896745"/>
          <a:ext cx="6248400" cy="465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/>
                <a:gridCol w="4230370"/>
              </a:tblGrid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JobInvolvement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员工工作投入度，从1到4，1为投入度最低，4为投入度最高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JobLevel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职业级别，从1到5，1为最低级别，5为最高级别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608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JobRole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工作角色：Sales Executive销售主管，Research Scientist科学研究员，Laboratory Technician实验室技术员，Manufacturing Director制造总监，Healthcare Representative医疗代表，Manager经理，Sales Representative销售代表，Research Director研究总监，Human Resources人力资源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JobSatisfaction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工作满意度，从1到4，1代表满意度最低，4代表最高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MaritalStatus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员工婚姻状况，Single单身，Married已婚，Divorced离婚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MonthlyIncome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员工月收入，范围在1009到19999之间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771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NumCompaniesWorked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员工曾经工作过的公司数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Over18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年龄是否超过18岁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OverTime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是否加班，Yes表示加班，No表示不加班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PercentSalaryHike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工资提高的百分比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77470" y="1896745"/>
          <a:ext cx="5830570" cy="4929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70"/>
                <a:gridCol w="4203700"/>
              </a:tblGrid>
              <a:tr h="286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Age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员工年龄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Attrition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员工是否已经离职，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Yes</a:t>
                      </a: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表示离职，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No</a:t>
                      </a: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表示未离职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11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BusinessTravel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商务差旅频率，Non-Travel不出差，Travel</a:t>
                      </a:r>
                      <a:r>
                        <a:rPr lang="en-US" sz="1400" i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Rarely不经常出差，Travel</a:t>
                      </a: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Frequently经常出差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114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DailyRate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平均日工资</a:t>
                      </a:r>
                      <a:endParaRPr lang="zh-CN" altLang="zh-CN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11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Department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员工所在部门，Sales销售部，Research &amp; Development研发部，Human Resources人力资源部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DistanceFromHome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公司跟家庭住址的距离，从1到29，1表示最近，29表示最远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86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Education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员工的教育程度，从1到5，5表示教育程度最高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169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EducationField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员工所学习的专业领域，Life Sciences表示生命科学，Medical表示医疗，Marketing表示市场营销，Technical Degree表示技术学位，Human Resources表示人力资源，Other表示其他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EmployeeNumber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员工号码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18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EnvironmentSatisfaction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员工对于工作环境的满意程度，从1到4，1的满意程度最低，4的满意程度最高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86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Gender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员工性别，Male表示男性，Female表示女性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84810" y="132588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数据表字段：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94665" y="1885315"/>
          <a:ext cx="7178040" cy="493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535"/>
                <a:gridCol w="4802505"/>
              </a:tblGrid>
              <a:tr h="2736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2736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PerformanceRating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绩效评估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RelationshipSatisfaction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关系满意度，从1到4，1表示满意度最低，4表示满意度最高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4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StandardHours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标准工时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StockOptionLevel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股票期权水平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924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TotalWorkingYears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总工龄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TrainingTimesLastYear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上一年的培训时长，从0到6，0表示没有培训，6表示培训时间最长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WorkLifeBalance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工作与生活平衡程度，从1到4，1表示平衡程度最低，4表示平衡程度最高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YearsAtCompany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在目前公司工作年数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YearsInCurrentRole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在目前工作职责的工作年数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YearsSinceLastPromotion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距离上次升职时长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YearsWithCurrManager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跟目前的管理者共事年数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974965" y="1885315"/>
            <a:ext cx="40430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熟悉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Kaggle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组队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warm up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练习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Logistic Regression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什么是深度学习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425" y="3735070"/>
            <a:ext cx="3844925" cy="1410970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/>
              <a:t>相同点：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神经网络不是一个新的概念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端到端的黑盒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可解释性较差，自适应完成特征提取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4" descr="图片包含 屏幕截图&#10;&#10;已生成极高可信度的说明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58" y="650240"/>
            <a:ext cx="1590532" cy="6105525"/>
          </a:xfrm>
          <a:prstGeom prst="rect">
            <a:avLst/>
          </a:prstGeom>
        </p:spPr>
      </p:pic>
      <p:sp>
        <p:nvSpPr>
          <p:cNvPr id="4" name="文本占位符 2"/>
          <p:cNvSpPr/>
          <p:nvPr/>
        </p:nvSpPr>
        <p:spPr>
          <a:xfrm>
            <a:off x="4958715" y="3700145"/>
            <a:ext cx="3844925" cy="15862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/>
              <a:t>不同点：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深度学习强调了模型的深度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>
                <a:ea typeface="宋体" panose="02010600030101010101" pitchFamily="2" charset="-122"/>
              </a:rPr>
              <a:t>GoogleNet</a:t>
            </a:r>
            <a:r>
              <a:rPr lang="zh-CN" altLang="zh-CN">
                <a:ea typeface="宋体" panose="02010600030101010101" pitchFamily="2" charset="-122"/>
              </a:rPr>
              <a:t>网络为</a:t>
            </a:r>
            <a:r>
              <a:rPr lang="en-US" altLang="zh-CN">
                <a:ea typeface="宋体" panose="02010600030101010101" pitchFamily="2" charset="-122"/>
              </a:rPr>
              <a:t>22</a:t>
            </a:r>
            <a:r>
              <a:rPr lang="zh-CN" altLang="en-US">
                <a:ea typeface="宋体" panose="02010600030101010101" pitchFamily="2" charset="-122"/>
              </a:rPr>
              <a:t>层，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zh-CN">
                <a:ea typeface="宋体" panose="02010600030101010101" pitchFamily="2" charset="-122"/>
              </a:rPr>
              <a:t>可以达到</a:t>
            </a:r>
            <a:r>
              <a:rPr lang="en-US" altLang="zh-CN">
                <a:ea typeface="宋体" panose="02010600030101010101" pitchFamily="2" charset="-122"/>
              </a:rPr>
              <a:t>50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101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152</a:t>
            </a:r>
            <a:r>
              <a:rPr lang="zh-CN" altLang="en-US">
                <a:ea typeface="宋体" panose="02010600030101010101" pitchFamily="2" charset="-122"/>
              </a:rPr>
              <a:t>层）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" y="1487170"/>
            <a:ext cx="3566160" cy="2131695"/>
          </a:xfrm>
          <a:prstGeom prst="rect">
            <a:avLst/>
          </a:prstGeom>
        </p:spPr>
      </p:pic>
      <p:sp>
        <p:nvSpPr>
          <p:cNvPr id="8" name="文本占位符 2"/>
          <p:cNvSpPr/>
          <p:nvPr/>
        </p:nvSpPr>
        <p:spPr>
          <a:xfrm>
            <a:off x="518795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输入层</a:t>
            </a:r>
            <a:endParaRPr lang="zh-CN" altLang="en-US" sz="2200"/>
          </a:p>
        </p:txBody>
      </p:sp>
      <p:sp>
        <p:nvSpPr>
          <p:cNvPr id="9" name="文本占位符 2"/>
          <p:cNvSpPr/>
          <p:nvPr/>
        </p:nvSpPr>
        <p:spPr>
          <a:xfrm>
            <a:off x="1978660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隐藏层</a:t>
            </a:r>
            <a:endParaRPr lang="zh-CN" altLang="en-US" sz="2200"/>
          </a:p>
        </p:txBody>
      </p:sp>
      <p:sp>
        <p:nvSpPr>
          <p:cNvPr id="10" name="文本占位符 2"/>
          <p:cNvSpPr/>
          <p:nvPr/>
        </p:nvSpPr>
        <p:spPr>
          <a:xfrm>
            <a:off x="3420110" y="115887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输出层</a:t>
            </a:r>
            <a:endParaRPr lang="zh-CN" altLang="en-US" sz="22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sz="4000" dirty="0">
                <a:latin typeface="Calibri Light" panose="020F0302020204030204" charset="0"/>
                <a:cs typeface="Calibri Light" panose="020F0302020204030204" charset="0"/>
              </a:rPr>
              <a:t>AI Overview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什么是</a:t>
            </a:r>
            <a:r>
              <a:rPr lang="en-US" altLang="zh-CN" sz="2000" dirty="0"/>
              <a:t>AI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机器学习的步骤有哪些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使用传统机器学习完成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什么是深度学习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使用深度学习完成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 err="1">
                <a:ea typeface="宋体" panose="02010600030101010101" pitchFamily="2" charset="-122"/>
              </a:rPr>
              <a:t>预测是一种能力</a:t>
            </a:r>
            <a:endParaRPr lang="zh-CN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2239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zh-CN"/>
              <a:t>推荐系统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什么是推荐系统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 err="1"/>
              <a:t>Exploit&amp;Explore</a:t>
            </a:r>
            <a:r>
              <a:rPr lang="zh-CN" altLang="zh-CN" sz="2000" dirty="0"/>
              <a:t>问题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推荐系统的评价指标有哪些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如果让你推导推荐系统的架构，你会如何设计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为什么有些方法在工作中会不</a:t>
            </a:r>
            <a:r>
              <a:rPr lang="en-US" altLang="zh-CN" sz="2000" dirty="0"/>
              <a:t>work</a:t>
            </a:r>
            <a:endParaRPr lang="en-US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课程学习方法</a:t>
            </a:r>
            <a:r>
              <a:rPr lang="en-US" altLang="zh-CN" sz="2000" dirty="0"/>
              <a:t>O</a:t>
            </a:r>
            <a:r>
              <a:rPr lang="en-US" altLang="zh-CN" sz="2000" dirty="0">
                <a:ea typeface="宋体" panose="02010600030101010101" pitchFamily="2" charset="-122"/>
              </a:rPr>
              <a:t>ver</a:t>
            </a:r>
            <a:r>
              <a:rPr lang="en-US" altLang="zh-CN" sz="2000" dirty="0"/>
              <a:t>view</a:t>
            </a:r>
            <a:endParaRPr lang="en-US" altLang="zh-CN" sz="20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深度学习的经典网络模型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270635"/>
            <a:ext cx="10515600" cy="490664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/>
              <a:t>1、卷积神经网络（</a:t>
            </a:r>
            <a:r>
              <a:rPr lang="en-US" altLang="zh-CN"/>
              <a:t>CNN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LeNet-5、</a:t>
            </a:r>
            <a:r>
              <a:rPr lang="zh-CN" altLang="en-US">
                <a:sym typeface="+mn-ea"/>
              </a:rPr>
              <a:t>AlexNet、</a:t>
            </a:r>
            <a:r>
              <a:rPr lang="zh-CN" altLang="en-US"/>
              <a:t>VGG、</a:t>
            </a:r>
            <a:r>
              <a:rPr lang="en-US" altLang="zh-CN"/>
              <a:t>GoogleNet</a:t>
            </a:r>
            <a:r>
              <a:rPr lang="zh-CN" altLang="zh-CN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DenseNet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 循环神经网络（</a:t>
            </a:r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应用领域：机器翻译、情感分析等NLP领域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深度信念网络（</a:t>
            </a:r>
            <a:r>
              <a:rPr lang="en-US" altLang="zh-CN"/>
              <a:t>DBN</a:t>
            </a:r>
            <a:r>
              <a:rPr lang="zh-CN" altLang="en-US">
                <a:ea typeface="宋体" panose="02010600030101010101" pitchFamily="2" charset="-122"/>
              </a:rPr>
              <a:t>，Deep Belief Network）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/>
              <a:t>2006年由Geoffreg Hinton（机器学习泰斗）提出，是一种生成模型，由多个受限玻尔兹曼机组成。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生成对抗网络（</a:t>
            </a:r>
            <a:r>
              <a:rPr lang="en-US" altLang="zh-CN"/>
              <a:t>GAN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对抗的双方分别为：判别模型和生成模型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深度强化学习（</a:t>
            </a:r>
            <a:r>
              <a:rPr lang="en-US" altLang="zh-CN"/>
              <a:t>DRL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四个基本组件组成：环境、代理、动作、反馈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深度学习框架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015" y="1711960"/>
            <a:ext cx="5632450" cy="343408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500620" y="5300980"/>
            <a:ext cx="4045585" cy="9829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数据来源：https://www.kaggle.com/discdiver/deep-learning-framework-power-scores-2018</a:t>
            </a: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深度学习框架：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Tensorflow, Keras, PyTorch, Paddle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 2.0, 2019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年发布，相比于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更加简洁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https://tensorflow.google.cn/tutorials/quickstart/beginner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Facebook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开发，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 + Torch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科学计算库，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代替 Numpy，利用 GPUs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动态图设计，可以高效地进行神经网络的构造，学术界用的多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 err="1"/>
              <a:t>keras</a:t>
            </a:r>
            <a:r>
              <a:rPr lang="zh-CN" altLang="zh-CN" dirty="0"/>
              <a:t>完成</a:t>
            </a:r>
            <a:r>
              <a:rPr lang="en-US" altLang="zh-CN" dirty="0"/>
              <a:t>MNIST</a:t>
            </a:r>
            <a:r>
              <a:rPr lang="zh-CN" altLang="zh-CN" dirty="0"/>
              <a:t>的识别</a:t>
            </a:r>
            <a:endParaRPr lang="zh-CN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9402445" y="1557655"/>
            <a:ext cx="2477770" cy="4411345"/>
            <a:chOff x="8155874" y="1539870"/>
            <a:chExt cx="3197926" cy="4653752"/>
          </a:xfrm>
        </p:grpSpPr>
        <p:sp>
          <p:nvSpPr>
            <p:cNvPr id="6" name="矩形: 圆角 5"/>
            <p:cNvSpPr/>
            <p:nvPr/>
          </p:nvSpPr>
          <p:spPr>
            <a:xfrm>
              <a:off x="8155874" y="2265421"/>
              <a:ext cx="3197926" cy="5092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8155874" y="3120167"/>
              <a:ext cx="3197926" cy="5092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16,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8155874" y="3974913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120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8155874" y="4829659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84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8155874" y="5684405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6" idx="2"/>
              <a:endCxn id="7" idx="0"/>
            </p:cNvCxnSpPr>
            <p:nvPr/>
          </p:nvCxnSpPr>
          <p:spPr>
            <a:xfrm>
              <a:off x="9754837" y="2774638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2"/>
              <a:endCxn id="8" idx="0"/>
            </p:cNvCxnSpPr>
            <p:nvPr/>
          </p:nvCxnSpPr>
          <p:spPr>
            <a:xfrm>
              <a:off x="9754837" y="3629384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8" idx="2"/>
              <a:endCxn id="9" idx="0"/>
            </p:cNvCxnSpPr>
            <p:nvPr/>
          </p:nvCxnSpPr>
          <p:spPr>
            <a:xfrm>
              <a:off x="9754837" y="4484130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2"/>
              <a:endCxn id="10" idx="0"/>
            </p:cNvCxnSpPr>
            <p:nvPr/>
          </p:nvCxnSpPr>
          <p:spPr>
            <a:xfrm>
              <a:off x="9754837" y="5338876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9" idx="2"/>
              <a:endCxn id="6" idx="0"/>
            </p:cNvCxnSpPr>
            <p:nvPr/>
          </p:nvCxnSpPr>
          <p:spPr>
            <a:xfrm>
              <a:off x="9752800" y="1928629"/>
              <a:ext cx="1639" cy="336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8999228" y="1539870"/>
              <a:ext cx="1507144" cy="38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INPUT: 32*32</a:t>
              </a:r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1687830"/>
            <a:ext cx="8858250" cy="3638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预测是一种能力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838200" y="1455420"/>
            <a:ext cx="5414645" cy="4940935"/>
          </a:xfrm>
        </p:spPr>
        <p:txBody>
          <a:bodyPr>
            <a:normAutofit fontScale="50000"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《远见》（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2019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月出版）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介绍过一个案例：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我的爷爷参加了解放战争和抗美援朝战争，为了新中国光荣负伤，于是国家给了我奶奶特别的待遇，让她可以在医生、教师、裁缝中选择任意的职业，于是我奶奶选择了裁缝。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在我爸爸和叔叔找工作的时候，因为根正苗红，爸爸被保送军官，叔叔被保送警察，但是一家之主的奶奶死活不同意，于是他们两个都双双进了工厂。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我父亲下岗后决定卖房买车，然后在货车和出租车中间选择了货车，接着是大家都知道的房价和出租车牌照价格蹭蹭往上涨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我叔叔把发家致富的眼光投在了彩票上，天天研究走势，我堂妹天天在家砸核桃，给她爸补脑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……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1425" y="1823720"/>
            <a:ext cx="5669280" cy="3557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预测</a:t>
            </a:r>
            <a:r>
              <a:rPr lang="zh-CN" altLang="en-US" dirty="0">
                <a:ea typeface="宋体" panose="02010600030101010101" pitchFamily="2" charset="-122"/>
              </a:rPr>
              <a:t>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628650" y="1455420"/>
            <a:ext cx="5734050" cy="4940935"/>
          </a:xfrm>
        </p:spPr>
        <p:txBody>
          <a:bodyPr>
            <a:normAutofit fontScale="60000"/>
          </a:bodyPr>
          <a:p>
            <a:pPr marL="0" indent="0">
              <a:lnSpc>
                <a:spcPct val="170000"/>
              </a:lnSpc>
              <a:buNone/>
            </a:pPr>
            <a:r>
              <a:rPr lang="en-US" altLang="zh-CN" sz="30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zh-CN" sz="3000" dirty="0">
                <a:ea typeface="宋体" panose="02010600030101010101" pitchFamily="2" charset="-122"/>
                <a:sym typeface="+mn-ea"/>
              </a:rPr>
              <a:t>的AI预测医院病人的死亡时间，准确率达95%</a:t>
            </a:r>
            <a:endParaRPr lang="zh-CN" altLang="zh-CN" sz="3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/>
              <a:t>数据来自两个医学中心 21 万 6 千名患者，这些患者每位都在医院停留了至少 24 小时，共收集了175639个数据点</a:t>
            </a:r>
            <a:endParaRPr lang="zh-CN" altLang="en-US" sz="30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>
                <a:sym typeface="+mn-ea"/>
              </a:rPr>
              <a:t>所有电子病历中的事件全都被</a:t>
            </a:r>
            <a:r>
              <a:rPr lang="en-US" altLang="zh-CN" sz="3000">
                <a:sym typeface="+mn-ea"/>
              </a:rPr>
              <a:t>Embedding</a:t>
            </a:r>
            <a:r>
              <a:rPr lang="zh-CN" altLang="en-US" sz="3000">
                <a:sym typeface="+mn-ea"/>
              </a:rPr>
              <a:t>到低维空间中</a:t>
            </a:r>
            <a:endParaRPr lang="zh-CN" altLang="en-US" sz="30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>
                <a:sym typeface="+mn-ea"/>
              </a:rPr>
              <a:t>《Nature》论文：</a:t>
            </a:r>
            <a:r>
              <a:rPr lang="zh-CN" altLang="en-US" sz="3000"/>
              <a:t>Scalable and accurate deep learning with electronic health records，</a:t>
            </a:r>
            <a:r>
              <a:rPr lang="en-US" altLang="zh-CN" sz="3000"/>
              <a:t>2018</a:t>
            </a:r>
            <a:endParaRPr lang="en-US" altLang="zh-CN" sz="3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06210" y="1605915"/>
            <a:ext cx="5688330" cy="39376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ARIMA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72440" y="1136015"/>
            <a:ext cx="59569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设置参数范围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ps = range(0, 5)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qs = range(0, 5)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ds = range(1, 2) </a:t>
            </a:r>
            <a:r>
              <a:rPr lang="en-US" sz="14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sz="14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阶差分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for param in parameters_list: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try: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model = sm.tsa.statespace.SARIMAX(df_month.Price,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order=(param[0], param[1], param[2]),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enforce_stationarity=False,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enforce_invertibility=False).fit()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except ValueError: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print('参数错误:', param)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continue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aic = model.aic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if aic &lt; best_aic: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dirty="0">
                <a:ea typeface="宋体" panose="02010600030101010101" pitchFamily="2" charset="-122"/>
                <a:sym typeface="+mn-ea"/>
              </a:rPr>
              <a:t>    ……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输出最优模型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print('最优模型: ', best_model.summary())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0" y="1558925"/>
            <a:ext cx="6429375" cy="4238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ARIMA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48640" y="1136015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添加未来要预测的3个月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future = pd.DataFrame(index=date_list, columns= df_month.columns)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 = pd.concat([df_month2, future])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get_prediction得到的是区间，使用predicted_mean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df_month2['forecast'] = best_model.get_prediction(start=0, end=len(df_month2)).predicted_mean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沪市指数预测结果显示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plt.figure(figsize=(30,7))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df_month2.Price.plot(label='实际指数')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df_month2.forecast.plot(color='r', ls='--', label='预测指数')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plt.legend()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plt.title('沪市指数（月）')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plt.xlabel('时间')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plt.ylabel('指数')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plt.show()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8075" y="3099435"/>
            <a:ext cx="7234555" cy="2740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LSTM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183640"/>
            <a:ext cx="40855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设置观测数据input(X)的步长（时间步），epochs，batch_size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timesteps_in = 3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timesteps_out = 3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epochs = </a:t>
            </a:r>
            <a:r>
              <a:rPr lang="en-US" sz="1400" dirty="0">
                <a:ea typeface="宋体" panose="02010600030101010101" pitchFamily="2" charset="-122"/>
                <a:sym typeface="+mn-ea"/>
              </a:rPr>
              <a:t>10</a:t>
            </a:r>
            <a:r>
              <a:rPr sz="1400" dirty="0">
                <a:ea typeface="宋体" panose="02010600030101010101" pitchFamily="2" charset="-122"/>
                <a:sym typeface="+mn-ea"/>
              </a:rPr>
              <a:t>000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batch_size = 100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使用LSTM进行训练、预测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lstm_model(data_set, train_x, label_y, epochs, batch_size, timesteps_out=timesteps_out)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096645"/>
            <a:ext cx="4186555" cy="2997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20" y="1096645"/>
            <a:ext cx="1515745" cy="316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35" y="4046855"/>
            <a:ext cx="6806565" cy="2857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14145"/>
            <a:ext cx="80333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预测是一种能力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机器学习是关于预测的科学与技术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机器学习的7个步骤：收集数据，预处理，模型选择，训练，评估，超参数调整，预测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模型选择：传统机器学习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+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深度学习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zh-CN" altLang="zh-CN" sz="5400" dirty="0"/>
              <a:t>推荐系统</a:t>
            </a:r>
            <a:r>
              <a:rPr lang="en-US" altLang="zh-CN" sz="5400" dirty="0" err="1"/>
              <a:t>OverView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/>
              <a:t>TIPS</a:t>
            </a:r>
            <a:r>
              <a:rPr lang="zh-CN" altLang="en-US" sz="3600" dirty="0">
                <a:ea typeface="宋体" panose="02010600030101010101" pitchFamily="2" charset="-122"/>
              </a:rPr>
              <a:t>：以下概念有些多，先从宏观</a:t>
            </a:r>
            <a:r>
              <a:rPr lang="en-US" altLang="zh-CN" sz="3600" dirty="0"/>
              <a:t>OverView</a:t>
            </a:r>
            <a:r>
              <a:rPr lang="zh-CN" altLang="en-US" sz="3600" dirty="0">
                <a:ea typeface="宋体" panose="02010600030101010101" pitchFamily="2" charset="-122"/>
              </a:rPr>
              <a:t>角度进行</a:t>
            </a:r>
            <a:r>
              <a:rPr lang="zh-CN" altLang="zh-CN" sz="3600" dirty="0">
                <a:ea typeface="宋体" panose="02010600030101010101" pitchFamily="2" charset="-122"/>
              </a:rPr>
              <a:t>认知，思考你在认知上都有哪些收获</a:t>
            </a:r>
            <a:endParaRPr lang="zh-CN" altLang="zh-CN" sz="3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600" dirty="0">
                <a:ea typeface="宋体" panose="02010600030101010101" pitchFamily="2" charset="-122"/>
              </a:rPr>
              <a:t>然后再掌握细节的</a:t>
            </a:r>
            <a:r>
              <a:rPr lang="en-US" altLang="zh-CN" sz="3600" dirty="0">
                <a:ea typeface="宋体" panose="02010600030101010101" pitchFamily="2" charset="-122"/>
              </a:rPr>
              <a:t>Action</a:t>
            </a:r>
            <a:r>
              <a:rPr lang="zh-CN" altLang="en-US" sz="3600" dirty="0">
                <a:ea typeface="宋体" panose="02010600030101010101" pitchFamily="2" charset="-122"/>
              </a:rPr>
              <a:t>实现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723568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b="10222"/>
          <a:stretch>
            <a:fillRect/>
          </a:stretch>
        </p:blipFill>
        <p:spPr>
          <a:xfrm>
            <a:off x="1" y="30341"/>
            <a:ext cx="12192000" cy="7205346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olidFill>
                  <a:schemeClr val="bg1"/>
                </a:solidFill>
              </a:rPr>
              <a:t>什么是推荐系统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25471"/>
            <a:ext cx="10515600" cy="4151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推荐系统是一种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信息过滤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系统，根据用户的历史行为、社交关系、兴趣点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算法可以判断用户当前感兴趣的物品或内容。你也可以将它理解为一家只为你而开的商店。店铺里摆放的都是你需要的，或者适合你的商品。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亚马逊</a:t>
            </a:r>
            <a:r>
              <a:rPr lang="en-US" altLang="zh-CN" dirty="0">
                <a:solidFill>
                  <a:schemeClr val="bg1"/>
                </a:solidFill>
              </a:rPr>
              <a:t>CEO</a:t>
            </a:r>
            <a:r>
              <a:rPr lang="zh-CN" altLang="zh-CN" dirty="0">
                <a:solidFill>
                  <a:schemeClr val="bg1"/>
                </a:solidFill>
              </a:rPr>
              <a:t>贝索斯说：如果我们有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万用户，我们将给他们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万个亚马逊网站</a:t>
            </a:r>
            <a:endParaRPr lang="zh-CN" altLang="zh-CN" dirty="0">
              <a:solidFill>
                <a:schemeClr val="bg1"/>
              </a:solidFill>
            </a:endParaRPr>
          </a:p>
          <a:p>
            <a:pPr>
              <a:lnSpc>
                <a:spcPct val="81000"/>
              </a:lnSpc>
            </a:pPr>
            <a:endParaRPr i="1"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机器如何找到这些适合你的商品呢？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Content-based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最早人们使用的是基于内容的推荐方法，根据物品的属性为他们打上标签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再通过这些标签计算他们之间的相似度</a:t>
            </a:r>
            <a:endParaRPr lang="zh-CN" altLang="zh-CN" dirty="0"/>
          </a:p>
          <a:p>
            <a:pPr>
              <a:lnSpc>
                <a:spcPct val="160000"/>
              </a:lnSpc>
            </a:pPr>
            <a:endParaRPr lang="zh-CN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Collaborative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协同过滤就是通过数据找到与你相似的用户，通过他们的行为和他们喜欢的内容。为你推荐你可能感兴趣的物品或内容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日常生活中，我们也会找到兴趣相同的朋友来帮我们推荐电影或者音乐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Using data to solve problems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在推荐系统中，</a:t>
            </a:r>
            <a:r>
              <a:rPr lang="en-US" altLang="zh-CN" dirty="0"/>
              <a:t>Using data</a:t>
            </a:r>
            <a:r>
              <a:rPr lang="zh-CN" altLang="zh-CN" dirty="0"/>
              <a:t>重在“相似度”，</a:t>
            </a:r>
            <a:r>
              <a:rPr lang="en-US" altLang="zh-CN" dirty="0"/>
              <a:t>Solve problems</a:t>
            </a:r>
            <a:r>
              <a:rPr lang="zh-CN" altLang="zh-CN" dirty="0"/>
              <a:t>在于“推荐”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data</a:t>
            </a:r>
            <a:r>
              <a:rPr lang="zh-CN" altLang="zh-CN" dirty="0"/>
              <a:t>可以是物品本身的，也可以是基于用户行为的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物品本身：</a:t>
            </a:r>
            <a:r>
              <a:rPr lang="en-US" altLang="zh-CN" dirty="0"/>
              <a:t>Content-based </a:t>
            </a:r>
            <a:r>
              <a:rPr lang="zh-CN" altLang="zh-CN" dirty="0"/>
              <a:t>基于物品本身的内容，而不是用户购买</a:t>
            </a:r>
            <a:r>
              <a:rPr lang="en-US" altLang="zh-CN" dirty="0"/>
              <a:t>/</a:t>
            </a:r>
            <a:r>
              <a:rPr lang="zh-CN" altLang="zh-CN" dirty="0"/>
              <a:t>浏览物品的行为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用户行为：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显性反馈数据：用户明确表示对物品的喜欢行为：评分，喜欢，收藏，购买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隐性反馈数据：不能明确反映用户喜好的行为：浏览，停留时间，点击</a:t>
            </a:r>
            <a:endParaRPr lang="zh-CN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sym typeface="+mn-ea"/>
              </a:rPr>
              <a:t>机器如何找到这些适合你的商品呢？ 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协同过滤的思想：利用用户的“集体智慧”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76469" y="3662861"/>
            <a:ext cx="4114801" cy="2499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如何评判“相似”</a:t>
            </a:r>
            <a:endParaRPr lang="zh-CN" altLang="zh-CN" sz="2000" b="1" dirty="0"/>
          </a:p>
          <a:p>
            <a:pPr>
              <a:lnSpc>
                <a:spcPct val="170000"/>
              </a:lnSpc>
            </a:pPr>
            <a:r>
              <a:rPr lang="en-US" altLang="zh-CN" dirty="0"/>
              <a:t>User-based</a:t>
            </a:r>
            <a:r>
              <a:rPr lang="zh-CN" altLang="zh-CN" dirty="0"/>
              <a:t>，两个人共同喜欢的东西越多，那么两个人就越相似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Item-based</a:t>
            </a:r>
            <a:r>
              <a:rPr lang="zh-CN" altLang="zh-CN" dirty="0"/>
              <a:t>，两个物品共同喜欢的人越多，这两个物品就越相似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188227" y="3662861"/>
            <a:ext cx="6762508" cy="2776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如何进行“推荐”</a:t>
            </a:r>
            <a:endParaRPr lang="zh-CN" altLang="zh-CN" sz="2000" b="1" dirty="0"/>
          </a:p>
          <a:p>
            <a:pPr>
              <a:lnSpc>
                <a:spcPct val="170000"/>
              </a:lnSpc>
            </a:pPr>
            <a:r>
              <a:rPr lang="en-US" altLang="zh-CN" dirty="0" err="1"/>
              <a:t>UserCF</a:t>
            </a:r>
            <a:r>
              <a:rPr lang="zh-CN" altLang="zh-CN" dirty="0"/>
              <a:t>，和你兴趣相投的用户，推荐他们喜欢的商品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dirty="0" err="1"/>
              <a:t>ItemCF</a:t>
            </a:r>
            <a:r>
              <a:rPr lang="zh-CN" altLang="zh-CN" dirty="0"/>
              <a:t>，给用户推荐那些和他们之前喜欢的物品相似的物品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（</a:t>
            </a:r>
            <a:r>
              <a:rPr lang="en-US" altLang="zh-CN" dirty="0" err="1"/>
              <a:t>ItemCF</a:t>
            </a:r>
            <a:r>
              <a:rPr lang="zh-CN" altLang="zh-CN" dirty="0"/>
              <a:t>不利用物品的内容属性计算物品之间的相似度，主要通过分析用户的行为记录计算物品之间的相似度）</a:t>
            </a:r>
            <a:endParaRPr lang="zh-CN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542208" y="1958010"/>
          <a:ext cx="7107583" cy="1470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推荐系统的冷启动问题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Using data to </a:t>
            </a:r>
            <a:r>
              <a:rPr lang="en-US" altLang="zh-CN" dirty="0"/>
              <a:t>r</a:t>
            </a:r>
            <a:r>
              <a:rPr lang="zh-CN" altLang="zh-CN" dirty="0"/>
              <a:t>ecommendation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Thinking: 如果没有大量的data怎么办？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=&gt;冷启动问题：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用户冷启动：新用户来的时候，如何推荐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物品冷启动：新的物品，如何推荐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系统冷启动：新的网站上线，如何推荐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838200" y="723578"/>
            <a:ext cx="4595072" cy="1645501"/>
          </a:xfrm>
          <a:prstGeom prst="rect">
            <a:avLst/>
          </a:prstGeom>
        </p:spPr>
        <p:txBody>
          <a:bodyPr/>
          <a:lstStyle/>
          <a:p>
            <a:pPr defTabSz="767715">
              <a:defRPr sz="3695"/>
            </a:pPr>
            <a:r>
              <a:rPr lang="zh-CN" altLang="zh-CN" sz="3695" dirty="0"/>
              <a:t>一个有趣的问题：</a:t>
            </a:r>
            <a:r>
              <a:rPr lang="en-US" altLang="zh-CN" sz="2400" dirty="0"/>
              <a:t>Exploit &amp; Explore</a:t>
            </a:r>
            <a:r>
              <a:rPr lang="zh-CN" altLang="zh-CN" sz="2400" dirty="0"/>
              <a:t>（</a:t>
            </a:r>
            <a:r>
              <a:rPr lang="zh-CN" altLang="zh-CN" sz="2400" dirty="0">
                <a:sym typeface="+mn-ea"/>
              </a:rPr>
              <a:t>利用</a:t>
            </a:r>
            <a:r>
              <a:rPr lang="zh-CN" altLang="zh-CN" sz="2400" dirty="0"/>
              <a:t>与</a:t>
            </a:r>
            <a:r>
              <a:rPr lang="zh-CN" altLang="zh-CN" sz="2400" dirty="0">
                <a:sym typeface="+mn-ea"/>
              </a:rPr>
              <a:t>探索</a:t>
            </a:r>
            <a:r>
              <a:rPr lang="zh-CN" altLang="zh-CN" sz="2400" dirty="0"/>
              <a:t>） </a:t>
            </a:r>
            <a:endParaRPr dirty="0"/>
          </a:p>
        </p:txBody>
      </p:sp>
      <p:sp>
        <p:nvSpPr>
          <p:cNvPr id="179" name="Content Placeholder 10"/>
          <p:cNvSpPr txBox="1">
            <a:spLocks noGrp="1"/>
          </p:cNvSpPr>
          <p:nvPr>
            <p:ph type="body" sz="quarter" idx="1"/>
          </p:nvPr>
        </p:nvSpPr>
        <p:spPr>
          <a:xfrm>
            <a:off x="838200" y="2548466"/>
            <a:ext cx="4595072" cy="3628497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r>
              <a:rPr lang="zh-CN" altLang="zh-CN" dirty="0"/>
              <a:t>选餐厅：</a:t>
            </a:r>
            <a:endParaRPr lang="zh-CN" altLang="zh-CN" dirty="0"/>
          </a:p>
          <a:p>
            <a:r>
              <a:rPr lang="en-US" altLang="zh-CN" dirty="0"/>
              <a:t>Exploitation : </a:t>
            </a:r>
            <a:r>
              <a:rPr lang="zh-CN" altLang="zh-CN" dirty="0"/>
              <a:t>去最喜欢的餐厅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尝试新餐厅</a:t>
            </a:r>
            <a:endParaRPr lang="zh-CN" altLang="zh-CN" dirty="0"/>
          </a:p>
          <a:p>
            <a:endParaRPr lang="zh-CN" altLang="zh-CN" dirty="0"/>
          </a:p>
          <a:p>
            <a:r>
              <a:rPr lang="zh-CN" altLang="zh-CN" dirty="0"/>
              <a:t>浏览内容：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展示以往感兴趣的内容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展示多样性的内容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在线广告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展示最好的广告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展示些不同的广告</a:t>
            </a:r>
            <a:endParaRPr lang="zh-CN" altLang="zh-CN" dirty="0"/>
          </a:p>
        </p:txBody>
      </p:sp>
      <p:sp>
        <p:nvSpPr>
          <p:cNvPr id="180" name="Rectangle 13"/>
          <p:cNvSpPr/>
          <p:nvPr/>
        </p:nvSpPr>
        <p:spPr>
          <a:xfrm>
            <a:off x="6090991" y="3474720"/>
            <a:ext cx="6100915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Rectangle 15"/>
          <p:cNvSpPr/>
          <p:nvPr/>
        </p:nvSpPr>
        <p:spPr>
          <a:xfrm>
            <a:off x="5999584" y="0"/>
            <a:ext cx="6192416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2" name="Rectangle 17"/>
          <p:cNvSpPr/>
          <p:nvPr/>
        </p:nvSpPr>
        <p:spPr>
          <a:xfrm>
            <a:off x="6095998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Rectangle 19"/>
          <p:cNvSpPr/>
          <p:nvPr/>
        </p:nvSpPr>
        <p:spPr>
          <a:xfrm>
            <a:off x="9189624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0283" t="6642" r="20885" b="-193"/>
          <a:stretch>
            <a:fillRect/>
          </a:stretch>
        </p:blipFill>
        <p:spPr>
          <a:xfrm>
            <a:off x="6281531" y="139149"/>
            <a:ext cx="2564296" cy="30704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57"/>
          <a:stretch>
            <a:fillRect/>
          </a:stretch>
        </p:blipFill>
        <p:spPr>
          <a:xfrm>
            <a:off x="6196272" y="3620564"/>
            <a:ext cx="5849953" cy="30637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2878"/>
          <a:stretch>
            <a:fillRect/>
          </a:stretch>
        </p:blipFill>
        <p:spPr>
          <a:xfrm>
            <a:off x="9412139" y="156210"/>
            <a:ext cx="2634086" cy="30533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26457" y="1908313"/>
          <a:ext cx="5272405" cy="408515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843498"/>
                <a:gridCol w="1671233"/>
                <a:gridCol w="1757674"/>
              </a:tblGrid>
              <a:tr h="1113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优点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不足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Exploit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充分利用已有的资源</a:t>
                      </a:r>
                      <a:endParaRPr lang="zh-CN" sz="12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信息茧房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（信息圈养）</a:t>
                      </a:r>
                      <a:endParaRPr lang="zh-CN" sz="12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Explore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认知未知的世界，开疆辟土</a:t>
                      </a:r>
                      <a:endParaRPr lang="zh-CN" sz="12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准确率低</a:t>
                      </a:r>
                      <a:endParaRPr lang="zh-CN" sz="12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</a:tbl>
          </a:graphicData>
        </a:graphic>
      </p:graphicFrame>
      <p:pic>
        <p:nvPicPr>
          <p:cNvPr id="10" name="图片 9" descr="红警2_副本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908313"/>
            <a:ext cx="5272405" cy="39401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Exploit &amp; Explore代表了不同的思想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多臂老虎机"/>
          <p:cNvPicPr/>
          <p:nvPr/>
        </p:nvPicPr>
        <p:blipFill>
          <a:blip r:embed="rId1"/>
          <a:stretch>
            <a:fillRect/>
          </a:stretch>
        </p:blipFill>
        <p:spPr>
          <a:xfrm>
            <a:off x="1974574" y="0"/>
            <a:ext cx="10217426" cy="68220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74574" y="0"/>
            <a:ext cx="10217426" cy="6822051"/>
          </a:xfrm>
          <a:prstGeom prst="rect">
            <a:avLst/>
          </a:prstGeom>
          <a:gradFill flip="none" rotWithShape="1">
            <a:gsLst>
              <a:gs pos="0">
                <a:srgbClr val="9E9E9E">
                  <a:alpha val="0"/>
                </a:srgbClr>
              </a:gs>
              <a:gs pos="81000">
                <a:srgbClr val="FFFFFF"/>
              </a:gs>
            </a:gsLst>
            <a:lin ang="108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多臂老虎机问题</a:t>
            </a:r>
            <a:br>
              <a:rPr lang="en-US" altLang="zh-CN" dirty="0"/>
            </a:br>
            <a:r>
              <a:rPr lang="en-US" altLang="zh-CN" dirty="0"/>
              <a:t>MAB</a:t>
            </a:r>
            <a:r>
              <a:rPr lang="zh-CN" altLang="zh-CN" dirty="0"/>
              <a:t>（</a:t>
            </a:r>
            <a:r>
              <a:rPr lang="en-US" altLang="zh-CN" dirty="0"/>
              <a:t>Multi-armed bandit problem</a:t>
            </a:r>
            <a:r>
              <a:rPr lang="zh-CN" altLang="zh-CN" dirty="0"/>
              <a:t>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55813"/>
            <a:ext cx="7172739" cy="4121150"/>
          </a:xfrm>
          <a:prstGeom prst="rect">
            <a:avLst/>
          </a:prstGeom>
        </p:spPr>
        <p:txBody>
          <a:bodyPr>
            <a:normAutofit fontScale="85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背景：一家赌场里有多台老虎机（</a:t>
            </a:r>
            <a:r>
              <a:rPr lang="en-US" altLang="zh-CN" dirty="0"/>
              <a:t>K</a:t>
            </a:r>
            <a:r>
              <a:rPr lang="zh-CN" altLang="zh-CN" dirty="0"/>
              <a:t>台），每次摇动都可能获得一定金额的奖励，或者遗憾（</a:t>
            </a:r>
            <a:r>
              <a:rPr lang="en-US" altLang="zh-CN" dirty="0"/>
              <a:t>regret</a:t>
            </a:r>
            <a:r>
              <a:rPr lang="zh-CN" altLang="zh-CN" dirty="0"/>
              <a:t>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目标：你需要通过选择不同的老虎机臂，最大化自己的利益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（最原始的多臂老虎机问题，每个臂可获得的收益是一定的，不随着用户特征和上下文环境的变化而变化）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现实中的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/>
              <a:t>Think</a:t>
            </a:r>
            <a:r>
              <a:rPr lang="en-US" altLang="zh-CN" sz="1600" dirty="0">
                <a:ea typeface="宋体" panose="02010600030101010101" pitchFamily="2" charset="-122"/>
              </a:rPr>
              <a:t>ing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r>
              <a:rPr lang="zh-CN" altLang="zh-CN" sz="1600" dirty="0"/>
              <a:t>在线广告：如何进行广告投放，收益最大化？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/>
              <a:t>对于固定流量来说，</a:t>
            </a:r>
            <a:r>
              <a:rPr lang="en-US" altLang="zh-CN" sz="1600" dirty="0"/>
              <a:t>Exploit</a:t>
            </a:r>
            <a:r>
              <a:rPr lang="zh-CN" altLang="zh-CN" sz="1600" dirty="0"/>
              <a:t>的这部分流量显然会产生收益，而</a:t>
            </a:r>
            <a:r>
              <a:rPr lang="en-US" altLang="zh-CN" sz="1600" dirty="0"/>
              <a:t>Explore</a:t>
            </a:r>
            <a:r>
              <a:rPr lang="zh-CN" altLang="zh-CN" sz="1600" dirty="0"/>
              <a:t>不一定能立刻就有收益。所以，如何分配</a:t>
            </a:r>
            <a:r>
              <a:rPr lang="en-US" altLang="zh-CN" sz="1600" dirty="0"/>
              <a:t>E&amp;E</a:t>
            </a:r>
            <a:r>
              <a:rPr lang="zh-CN" altLang="zh-CN" sz="1600" dirty="0"/>
              <a:t>流量才能最大化收益呢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/>
              <a:t>Thinking</a:t>
            </a:r>
            <a:r>
              <a:rPr lang="zh-CN" altLang="zh-CN" sz="1600" dirty="0">
                <a:ea typeface="宋体" panose="02010600030101010101" pitchFamily="2" charset="-122"/>
              </a:rPr>
              <a:t> </a:t>
            </a:r>
            <a:r>
              <a:rPr lang="zh-CN" altLang="zh-CN" sz="1600" dirty="0"/>
              <a:t>冷启动问题：对于新用户时，如何通过若干次实验，猜出用户的大致兴趣？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/>
              <a:t>Bandit</a:t>
            </a:r>
            <a:r>
              <a:rPr lang="zh-CN" altLang="zh-CN" sz="1600" dirty="0">
                <a:ea typeface="宋体" panose="02010600030101010101" pitchFamily="2" charset="-122"/>
              </a:rPr>
              <a:t>算法解决冷启动：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/>
              <a:t>如果用户对推荐的某个</a:t>
            </a:r>
            <a:r>
              <a:rPr lang="en-US" altLang="zh-CN" sz="1600" dirty="0"/>
              <a:t>Topic</a:t>
            </a:r>
            <a:r>
              <a:rPr lang="zh-CN" altLang="zh-CN" sz="1600" dirty="0"/>
              <a:t>感兴趣，就代表获得了收益。否则就表示遗憾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/>
              <a:t>“选择</a:t>
            </a:r>
            <a:r>
              <a:rPr lang="en-US" altLang="zh-CN" sz="1600" dirty="0"/>
              <a:t>-</a:t>
            </a:r>
            <a:r>
              <a:rPr lang="zh-CN" altLang="zh-CN" sz="1600" dirty="0"/>
              <a:t>观察</a:t>
            </a:r>
            <a:r>
              <a:rPr lang="en-US" altLang="zh-CN" sz="1600" dirty="0"/>
              <a:t>-</a:t>
            </a:r>
            <a:r>
              <a:rPr lang="zh-CN" altLang="zh-CN" sz="1600" dirty="0"/>
              <a:t>更新</a:t>
            </a:r>
            <a:r>
              <a:rPr lang="en-US" altLang="zh-CN" sz="1600" dirty="0"/>
              <a:t>-</a:t>
            </a:r>
            <a:r>
              <a:rPr lang="zh-CN" altLang="zh-CN" sz="1600" dirty="0"/>
              <a:t>选择”的循环，将收益最大化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>
                <a:sym typeface="+mn-ea"/>
              </a:rPr>
              <a:t>通过几次试验，刻画出新用户心中对每个</a:t>
            </a:r>
            <a:r>
              <a:rPr lang="en-US" altLang="zh-CN" sz="1600" dirty="0">
                <a:sym typeface="+mn-ea"/>
              </a:rPr>
              <a:t>Topic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的感兴趣概率</a:t>
            </a:r>
            <a:endParaRPr lang="zh-CN" altLang="zh-CN" sz="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Bandit</a:t>
            </a:r>
            <a:r>
              <a:rPr lang="zh-CN" altLang="zh-CN" dirty="0"/>
              <a:t>算法：解决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累积后悔：每次选择后，计算和最佳的选择差了多少，然后把差距累加起来就是总的遗憾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Bandit</a:t>
            </a:r>
            <a:r>
              <a:rPr lang="zh-CN" altLang="zh-CN" dirty="0"/>
              <a:t>算法有哪些：</a:t>
            </a:r>
            <a:r>
              <a:rPr lang="en-US" altLang="zh-CN" dirty="0"/>
              <a:t>Epsilon-Greedy</a:t>
            </a:r>
            <a:r>
              <a:rPr lang="zh-CN" altLang="zh-CN" dirty="0"/>
              <a:t>，</a:t>
            </a:r>
            <a:r>
              <a:rPr lang="en-US" altLang="zh-CN" dirty="0"/>
              <a:t>Thompson sampling</a:t>
            </a:r>
            <a:r>
              <a:rPr lang="zh-CN" altLang="zh-CN" dirty="0"/>
              <a:t>，</a:t>
            </a:r>
            <a:r>
              <a:rPr lang="en-US" altLang="zh-CN" dirty="0"/>
              <a:t>UCB</a:t>
            </a:r>
            <a:r>
              <a:rPr lang="zh-CN" altLang="zh-CN" dirty="0"/>
              <a:t>，</a:t>
            </a:r>
            <a:r>
              <a:rPr lang="en-US" altLang="zh-CN" dirty="0" err="1"/>
              <a:t>LinUCB</a:t>
            </a:r>
            <a:endParaRPr lang="zh-CN" altLang="zh-CN" dirty="0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162" y="3115469"/>
            <a:ext cx="2936185" cy="216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sz="5400" dirty="0"/>
              <a:t>Overview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Alpha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Go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UCB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204595"/>
            <a:ext cx="60769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pper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onfidence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ound）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用于在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Select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过程中，判断节点的价值，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每次选择选取最大的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Q(s,a)代表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蒙特卡洛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树中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探索的值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P值是先验概率，是由神经网络计算得到的值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N是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action的探索次数，c用于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调节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与利用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的超参数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对于没有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探索的action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已经探索很多次但是探索反馈很高的action都会有较大的UCB值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95" y="1450340"/>
            <a:ext cx="3943350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3968750"/>
            <a:ext cx="3686175" cy="2552700"/>
          </a:xfrm>
          <a:prstGeom prst="rect">
            <a:avLst/>
          </a:prstGeom>
        </p:spPr>
      </p:pic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863283" y="2739390"/>
          <a:ext cx="231521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1447800" imgH="215900" progId="Equation.KSEE3">
                  <p:embed/>
                </p:oleObj>
              </mc:Choice>
              <mc:Fallback>
                <p:oleObj name="" r:id="rId3" imgW="14478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283" y="2739390"/>
                        <a:ext cx="2315210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820738" y="3180080"/>
          <a:ext cx="3371850" cy="8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2108200" imgH="508000" progId="Equation.KSEE3">
                  <p:embed/>
                </p:oleObj>
              </mc:Choice>
              <mc:Fallback>
                <p:oleObj name="" r:id="rId5" imgW="21082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0738" y="3180080"/>
                        <a:ext cx="3371850" cy="859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Alpha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Go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UCB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14020" y="1499870"/>
            <a:ext cx="61842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MCTS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（蒙特卡洛搜索树）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是一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通用博弈算法 =&gt; 它不需要任何有关博弈的先验知识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MCTS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算法基础上提出的：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Selection，从根节点状态出发，迭代地使用UCB算法选择最优策略，直到碰到一个叶子节点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Expansion，对叶子节点进行扩展。选择其一个从未访问过的子节点加入当前的搜索树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Simulation，从扩展的新节点出发，进行模拟，直到博弈结束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Back-propagation，更新博弈树中所有节点的状态。进入下一轮的选择和模拟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mcts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5585" y="1646555"/>
            <a:ext cx="5749290" cy="2861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：对目标定义的不同，导致了不同的推荐结果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1800" dirty="0"/>
              <a:t>通过</a:t>
            </a:r>
            <a:r>
              <a:rPr lang="en-US" altLang="zh-CN" sz="1800" dirty="0"/>
              <a:t>Exploit &amp; Explore</a:t>
            </a:r>
            <a:r>
              <a:rPr lang="zh-CN" altLang="zh-CN" sz="1800" dirty="0"/>
              <a:t>会给推荐系统带来惊喜度</a:t>
            </a:r>
            <a:endParaRPr lang="zh-CN" altLang="zh-CN" sz="1800" dirty="0"/>
          </a:p>
          <a:p>
            <a:r>
              <a:rPr lang="zh-CN" altLang="zh-CN" sz="1800" dirty="0"/>
              <a:t>惊喜度只是推荐系统的目标之一，从评测指标来看包括了：</a:t>
            </a:r>
            <a:endParaRPr lang="zh-CN" altLang="zh-CN" sz="1800" dirty="0"/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3832294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37455" cy="4784725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dirty="0"/>
              <a:t>推荐系统的评价标准：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准确度：打分系统，top N推荐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覆盖率：对物品长尾的发掘能力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多样性：推荐列表中物品两两之间的不相似性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新颖度：给用户suprise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惊喜度：推荐和用户历史兴趣不相似，却满意的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信任度：提供可靠的推荐理由</a:t>
            </a:r>
            <a:endParaRPr lang="zh-CN" altLang="zh-CN" sz="16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实时性：实时更新程度</a:t>
            </a:r>
            <a:endParaRPr lang="zh-CN" altLang="zh-CN" sz="1600" dirty="0"/>
          </a:p>
        </p:txBody>
      </p:sp>
      <p:sp>
        <p:nvSpPr>
          <p:cNvPr id="21" name="下箭头 20"/>
          <p:cNvSpPr/>
          <p:nvPr/>
        </p:nvSpPr>
        <p:spPr>
          <a:xfrm rot="16200000">
            <a:off x="5681980" y="369839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917055" y="4623435"/>
            <a:ext cx="5037455" cy="16516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CTR : 点击率（点击量/展示量）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CVR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 : 转化的情况，商家关注的指标（转化量/点击量）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GPM : 平均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1000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次展示，平均成交金额</a:t>
            </a:r>
            <a:endParaRPr lang="zh-CN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0" y="1318260"/>
            <a:ext cx="4043680" cy="3305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87287" y="2243067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sz="1800" dirty="0"/>
              <a:t>目标很多，我们到底要选择哪个作为指标</a:t>
            </a:r>
            <a:endParaRPr lang="zh-CN" altLang="zh-CN" sz="1800" dirty="0"/>
          </a:p>
          <a:p>
            <a:r>
              <a:rPr lang="zh-CN" altLang="zh-CN" sz="1800" dirty="0"/>
              <a:t>不同场景，推荐需求不同</a:t>
            </a:r>
            <a:endParaRPr lang="zh-CN" altLang="zh-CN" sz="1800" dirty="0"/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2937772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该如何设计推荐系统的架构</a:t>
            </a:r>
            <a:endParaRPr lang="zh-CN" altLang="zh-CN" dirty="0"/>
          </a:p>
        </p:txBody>
      </p:sp>
      <p:pic>
        <p:nvPicPr>
          <p:cNvPr id="2" name="图片 1" descr="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030" y="2328545"/>
            <a:ext cx="9312275" cy="244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Using data to solve problem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推荐系统是一种信息过滤系统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A</a:t>
            </a:r>
            <a:r>
              <a:rPr lang="en-US" altLang="zh-CN" sz="4000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数据源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item</a:t>
            </a:r>
            <a:r>
              <a:rPr lang="zh-CN" altLang="en-US" dirty="0">
                <a:ea typeface="宋体" panose="02010600030101010101" pitchFamily="2" charset="-122"/>
              </a:rPr>
              <a:t>特征</a:t>
            </a:r>
            <a:r>
              <a:rPr lang="zh-CN" altLang="zh-CN" dirty="0"/>
              <a:t>，</a:t>
            </a:r>
            <a:r>
              <a:rPr lang="zh-CN" altLang="zh-CN" dirty="0">
                <a:sym typeface="+mn-ea"/>
              </a:rPr>
              <a:t>用户画像，</a:t>
            </a:r>
            <a:r>
              <a:rPr lang="zh-CN" altLang="zh-CN" dirty="0"/>
              <a:t>用户行为</a:t>
            </a:r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B</a:t>
            </a:r>
            <a:r>
              <a:rPr lang="en-US" altLang="zh-CN" sz="3600" b="1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召回阶段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粗筛，得到候选物品集</a:t>
            </a:r>
            <a:endParaRPr lang="zh-CN" altLang="zh-CN" dirty="0"/>
          </a:p>
          <a:p>
            <a:r>
              <a:rPr lang="en-US" altLang="zh-CN" sz="4300" b="1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 </a:t>
            </a:r>
            <a:r>
              <a:rPr lang="zh-CN" altLang="zh-CN" dirty="0"/>
              <a:t>排序阶段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967740" lvl="2" indent="0">
              <a:buNone/>
            </a:pPr>
            <a:r>
              <a:rPr lang="zh-CN" altLang="zh-CN" dirty="0"/>
              <a:t>对多个召回通道的内容进行打分排序，选出最优的少量结果。兼顾推荐系统的多维度指标：覆盖率，多样性，新颖度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推荐系统架构</a:t>
            </a:r>
            <a:r>
              <a:rPr lang="en-US" altLang="zh-CN" dirty="0" err="1"/>
              <a:t>OverView</a:t>
            </a:r>
            <a:endParaRPr lang="zh-CN" altLang="zh-CN" dirty="0"/>
          </a:p>
        </p:txBody>
      </p:sp>
      <p:pic>
        <p:nvPicPr>
          <p:cNvPr id="2" name="图片 1" descr="推荐系统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1670685"/>
            <a:ext cx="7439025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一切源于需求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不是所有的系统都需要推荐系统</a:t>
            </a:r>
            <a:endParaRPr lang="en-US" altLang="zh-CN" dirty="0"/>
          </a:p>
          <a:p>
            <a:endParaRPr lang="zh-CN" altLang="zh-CN" dirty="0"/>
          </a:p>
          <a:p>
            <a:pPr lvl="0"/>
            <a:r>
              <a:rPr lang="zh-CN" altLang="zh-CN" dirty="0"/>
              <a:t>哪些情况下不需要推荐系统？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（一个创业项目刚开始启动，用户数在</a:t>
            </a:r>
            <a:r>
              <a:rPr lang="en-US" altLang="zh-CN" dirty="0"/>
              <a:t>1000</a:t>
            </a:r>
            <a:r>
              <a:rPr lang="zh-CN" altLang="zh-CN" dirty="0"/>
              <a:t>人，</a:t>
            </a:r>
            <a:r>
              <a:rPr lang="en-US" altLang="zh-CN" dirty="0"/>
              <a:t>item</a:t>
            </a:r>
            <a:r>
              <a:rPr lang="zh-CN" altLang="zh-CN" dirty="0"/>
              <a:t>在</a:t>
            </a:r>
            <a:r>
              <a:rPr lang="en-US" altLang="zh-CN" dirty="0"/>
              <a:t>1</a:t>
            </a:r>
            <a:r>
              <a:rPr lang="zh-CN" altLang="zh-CN" dirty="0"/>
              <a:t>万，需要协同过滤进行推荐么？）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47495"/>
            <a:ext cx="6293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推荐系统是一种信息过滤系统 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千人千面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基于内容的推荐，与基于协同过滤的推荐的区别 =&gt; 是否利用用户行为（ItemCF, UserCF）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冷启动问题 和 EE问题是推荐系统常见问题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EE问题的目标是带来更多收益（累积收益最大化），比如AlphaGo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推荐系统的目标有很多，需要根据场景来定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一切源于需求</a:t>
            </a:r>
            <a:endParaRPr 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0" y="1884045"/>
            <a:ext cx="3171825" cy="3533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216150"/>
            <a:ext cx="10515600" cy="435133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117" y="1184836"/>
            <a:ext cx="3737253" cy="2491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44" y="1172253"/>
            <a:ext cx="3633706" cy="27228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8" y="1172253"/>
            <a:ext cx="3828935" cy="23680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7" y="3594790"/>
            <a:ext cx="3064729" cy="3107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44" y="3857214"/>
            <a:ext cx="4374712" cy="28348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954192"/>
            <a:ext cx="3882484" cy="21610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4797425"/>
            <a:ext cx="3962400" cy="1905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095" y="1847215"/>
            <a:ext cx="5571490" cy="486537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Thinking1</a:t>
            </a:r>
            <a:r>
              <a:rPr lang="zh-CN" altLang="zh-CN" dirty="0"/>
              <a:t>：既然内容相似度计算简单，能频繁更新，为什么还需要协同过滤算法呢？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Thinking2</a:t>
            </a:r>
            <a:r>
              <a:rPr lang="zh-CN" altLang="zh-CN" dirty="0"/>
              <a:t>、你需要推荐系统么？哪些情况下不需要推荐系统？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Thinking3</a:t>
            </a:r>
            <a:r>
              <a:rPr lang="zh-CN" altLang="zh-CN" dirty="0"/>
              <a:t>、如果给一个视频打标签，视频中有音乐作为背景音乐，采用了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>
                <a:sym typeface="+mn-ea"/>
              </a:rPr>
              <a:t>Action2</a:t>
            </a:r>
            <a:r>
              <a:rPr lang="zh-CN" altLang="zh-CN" dirty="0">
                <a:sym typeface="+mn-ea"/>
              </a:rPr>
              <a:t>：</a:t>
            </a:r>
            <a:r>
              <a:rPr lang="zh-CN" dirty="0">
                <a:ea typeface="宋体" panose="02010600030101010101" pitchFamily="2" charset="-122"/>
                <a:sym typeface="+mn-ea"/>
              </a:rPr>
              <a:t>员工离职预测（使用任何机器学习算法都可以，熟悉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kaggle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，编程环境）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机器学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555" y="796925"/>
            <a:ext cx="7629525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机器学习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1337945"/>
            <a:ext cx="8201025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深度学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0535" y="1220470"/>
            <a:ext cx="5857875" cy="541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推荐系统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0" y="1185545"/>
            <a:ext cx="6781800" cy="4486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推荐系统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745" y="1490345"/>
            <a:ext cx="814387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CY</a:t>
            </a:r>
            <a:r>
              <a:rPr lang="zh-CN" altLang="zh-CN" dirty="0">
                <a:ea typeface="宋体" panose="02010600030101010101" pitchFamily="2" charset="-122"/>
              </a:rPr>
              <a:t>的技术理念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371475" y="1455420"/>
            <a:ext cx="5242560" cy="461137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理念：Using Data to Solve Problems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现状：我们所处一个信息爆炸的时代，我们要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PK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的对手也越来越强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顶会NIPS（深度强化学习） NIPS 2019，收到6743篇，收录 1428篇，Google 226篇，清华43篇，阿里 12篇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如果只是学习，有生之年都不会学习完 =&gt; 不代表放弃，而是学习方法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100" y="1455420"/>
            <a:ext cx="4935855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场景是我们的客户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Using Data 就是要有个好轮子，做Repeated Seller，让wheel发挥更大价值，服务更多的场景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模型是我们的Thinking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代码是我们的Action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下箭头 10"/>
          <p:cNvSpPr/>
          <p:nvPr/>
        </p:nvSpPr>
        <p:spPr>
          <a:xfrm rot="15960000">
            <a:off x="6087745" y="31999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46433" name="组合 514049"/>
          <p:cNvGrpSpPr/>
          <p:nvPr/>
        </p:nvGrpSpPr>
        <p:grpSpPr>
          <a:xfrm>
            <a:off x="6961505" y="4561205"/>
            <a:ext cx="2034540" cy="1931670"/>
            <a:chOff x="2351" y="1901"/>
            <a:chExt cx="1619" cy="1570"/>
          </a:xfrm>
        </p:grpSpPr>
        <p:sp>
          <p:nvSpPr>
            <p:cNvPr id="146434" name="任意多边形 514050"/>
            <p:cNvSpPr/>
            <p:nvPr/>
          </p:nvSpPr>
          <p:spPr>
            <a:xfrm>
              <a:off x="2931" y="2521"/>
              <a:ext cx="459" cy="862"/>
            </a:xfrm>
            <a:custGeom>
              <a:avLst/>
              <a:gdLst/>
              <a:ahLst/>
              <a:cxnLst/>
              <a:pathLst>
                <a:path w="1213" h="2283">
                  <a:moveTo>
                    <a:pt x="0" y="1141"/>
                  </a:moveTo>
                  <a:lnTo>
                    <a:pt x="0" y="1096"/>
                  </a:lnTo>
                  <a:lnTo>
                    <a:pt x="3" y="1053"/>
                  </a:lnTo>
                  <a:lnTo>
                    <a:pt x="6" y="1009"/>
                  </a:lnTo>
                  <a:lnTo>
                    <a:pt x="11" y="965"/>
                  </a:lnTo>
                  <a:lnTo>
                    <a:pt x="17" y="923"/>
                  </a:lnTo>
                  <a:lnTo>
                    <a:pt x="24" y="880"/>
                  </a:lnTo>
                  <a:lnTo>
                    <a:pt x="33" y="839"/>
                  </a:lnTo>
                  <a:lnTo>
                    <a:pt x="38" y="818"/>
                  </a:lnTo>
                  <a:lnTo>
                    <a:pt x="42" y="797"/>
                  </a:lnTo>
                  <a:lnTo>
                    <a:pt x="48" y="776"/>
                  </a:lnTo>
                  <a:lnTo>
                    <a:pt x="54" y="756"/>
                  </a:lnTo>
                  <a:lnTo>
                    <a:pt x="66" y="716"/>
                  </a:lnTo>
                  <a:lnTo>
                    <a:pt x="80" y="675"/>
                  </a:lnTo>
                  <a:lnTo>
                    <a:pt x="95" y="636"/>
                  </a:lnTo>
                  <a:lnTo>
                    <a:pt x="112" y="597"/>
                  </a:lnTo>
                  <a:lnTo>
                    <a:pt x="128" y="559"/>
                  </a:lnTo>
                  <a:lnTo>
                    <a:pt x="146" y="522"/>
                  </a:lnTo>
                  <a:lnTo>
                    <a:pt x="166" y="484"/>
                  </a:lnTo>
                  <a:lnTo>
                    <a:pt x="187" y="448"/>
                  </a:lnTo>
                  <a:lnTo>
                    <a:pt x="208" y="414"/>
                  </a:lnTo>
                  <a:lnTo>
                    <a:pt x="230" y="379"/>
                  </a:lnTo>
                  <a:lnTo>
                    <a:pt x="253" y="344"/>
                  </a:lnTo>
                  <a:lnTo>
                    <a:pt x="278" y="311"/>
                  </a:lnTo>
                  <a:lnTo>
                    <a:pt x="304" y="278"/>
                  </a:lnTo>
                  <a:lnTo>
                    <a:pt x="330" y="247"/>
                  </a:lnTo>
                  <a:lnTo>
                    <a:pt x="357" y="215"/>
                  </a:lnTo>
                  <a:lnTo>
                    <a:pt x="385" y="185"/>
                  </a:lnTo>
                  <a:lnTo>
                    <a:pt x="414" y="156"/>
                  </a:lnTo>
                  <a:lnTo>
                    <a:pt x="444" y="128"/>
                  </a:lnTo>
                  <a:lnTo>
                    <a:pt x="475" y="101"/>
                  </a:lnTo>
                  <a:lnTo>
                    <a:pt x="507" y="74"/>
                  </a:lnTo>
                  <a:lnTo>
                    <a:pt x="538" y="48"/>
                  </a:lnTo>
                  <a:lnTo>
                    <a:pt x="573" y="24"/>
                  </a:lnTo>
                  <a:lnTo>
                    <a:pt x="606" y="0"/>
                  </a:lnTo>
                  <a:lnTo>
                    <a:pt x="641" y="24"/>
                  </a:lnTo>
                  <a:lnTo>
                    <a:pt x="657" y="36"/>
                  </a:lnTo>
                  <a:lnTo>
                    <a:pt x="674" y="48"/>
                  </a:lnTo>
                  <a:lnTo>
                    <a:pt x="705" y="74"/>
                  </a:lnTo>
                  <a:lnTo>
                    <a:pt x="737" y="101"/>
                  </a:lnTo>
                  <a:lnTo>
                    <a:pt x="768" y="128"/>
                  </a:lnTo>
                  <a:lnTo>
                    <a:pt x="799" y="156"/>
                  </a:lnTo>
                  <a:lnTo>
                    <a:pt x="827" y="185"/>
                  </a:lnTo>
                  <a:lnTo>
                    <a:pt x="856" y="215"/>
                  </a:lnTo>
                  <a:lnTo>
                    <a:pt x="883" y="247"/>
                  </a:lnTo>
                  <a:lnTo>
                    <a:pt x="910" y="278"/>
                  </a:lnTo>
                  <a:lnTo>
                    <a:pt x="922" y="295"/>
                  </a:lnTo>
                  <a:lnTo>
                    <a:pt x="934" y="311"/>
                  </a:lnTo>
                  <a:lnTo>
                    <a:pt x="959" y="344"/>
                  </a:lnTo>
                  <a:lnTo>
                    <a:pt x="982" y="379"/>
                  </a:lnTo>
                  <a:lnTo>
                    <a:pt x="1004" y="414"/>
                  </a:lnTo>
                  <a:lnTo>
                    <a:pt x="1027" y="448"/>
                  </a:lnTo>
                  <a:lnTo>
                    <a:pt x="1047" y="484"/>
                  </a:lnTo>
                  <a:lnTo>
                    <a:pt x="1057" y="504"/>
                  </a:lnTo>
                  <a:lnTo>
                    <a:pt x="1066" y="522"/>
                  </a:lnTo>
                  <a:lnTo>
                    <a:pt x="1075" y="540"/>
                  </a:lnTo>
                  <a:lnTo>
                    <a:pt x="1084" y="559"/>
                  </a:lnTo>
                  <a:lnTo>
                    <a:pt x="1101" y="597"/>
                  </a:lnTo>
                  <a:lnTo>
                    <a:pt x="1110" y="617"/>
                  </a:lnTo>
                  <a:lnTo>
                    <a:pt x="1117" y="636"/>
                  </a:lnTo>
                  <a:lnTo>
                    <a:pt x="1132" y="675"/>
                  </a:lnTo>
                  <a:lnTo>
                    <a:pt x="1146" y="716"/>
                  </a:lnTo>
                  <a:lnTo>
                    <a:pt x="1158" y="756"/>
                  </a:lnTo>
                  <a:lnTo>
                    <a:pt x="1170" y="797"/>
                  </a:lnTo>
                  <a:lnTo>
                    <a:pt x="1179" y="839"/>
                  </a:lnTo>
                  <a:lnTo>
                    <a:pt x="1188" y="880"/>
                  </a:lnTo>
                  <a:lnTo>
                    <a:pt x="1195" y="923"/>
                  </a:lnTo>
                  <a:lnTo>
                    <a:pt x="1201" y="965"/>
                  </a:lnTo>
                  <a:lnTo>
                    <a:pt x="1206" y="1009"/>
                  </a:lnTo>
                  <a:lnTo>
                    <a:pt x="1210" y="1053"/>
                  </a:lnTo>
                  <a:lnTo>
                    <a:pt x="1212" y="1096"/>
                  </a:lnTo>
                  <a:lnTo>
                    <a:pt x="1213" y="1141"/>
                  </a:lnTo>
                  <a:lnTo>
                    <a:pt x="1212" y="1185"/>
                  </a:lnTo>
                  <a:lnTo>
                    <a:pt x="1210" y="1229"/>
                  </a:lnTo>
                  <a:lnTo>
                    <a:pt x="1206" y="1274"/>
                  </a:lnTo>
                  <a:lnTo>
                    <a:pt x="1201" y="1316"/>
                  </a:lnTo>
                  <a:lnTo>
                    <a:pt x="1195" y="1360"/>
                  </a:lnTo>
                  <a:lnTo>
                    <a:pt x="1188" y="1402"/>
                  </a:lnTo>
                  <a:lnTo>
                    <a:pt x="1179" y="1444"/>
                  </a:lnTo>
                  <a:lnTo>
                    <a:pt x="1174" y="1465"/>
                  </a:lnTo>
                  <a:lnTo>
                    <a:pt x="1170" y="1484"/>
                  </a:lnTo>
                  <a:lnTo>
                    <a:pt x="1164" y="1505"/>
                  </a:lnTo>
                  <a:lnTo>
                    <a:pt x="1158" y="1526"/>
                  </a:lnTo>
                  <a:lnTo>
                    <a:pt x="1146" y="1567"/>
                  </a:lnTo>
                  <a:lnTo>
                    <a:pt x="1132" y="1606"/>
                  </a:lnTo>
                  <a:lnTo>
                    <a:pt x="1117" y="1645"/>
                  </a:lnTo>
                  <a:lnTo>
                    <a:pt x="1101" y="1684"/>
                  </a:lnTo>
                  <a:lnTo>
                    <a:pt x="1084" y="1722"/>
                  </a:lnTo>
                  <a:lnTo>
                    <a:pt x="1066" y="1760"/>
                  </a:lnTo>
                  <a:lnTo>
                    <a:pt x="1047" y="1797"/>
                  </a:lnTo>
                  <a:lnTo>
                    <a:pt x="1027" y="1833"/>
                  </a:lnTo>
                  <a:lnTo>
                    <a:pt x="1004" y="1869"/>
                  </a:lnTo>
                  <a:lnTo>
                    <a:pt x="982" y="1904"/>
                  </a:lnTo>
                  <a:lnTo>
                    <a:pt x="959" y="1939"/>
                  </a:lnTo>
                  <a:lnTo>
                    <a:pt x="934" y="1972"/>
                  </a:lnTo>
                  <a:lnTo>
                    <a:pt x="910" y="2003"/>
                  </a:lnTo>
                  <a:lnTo>
                    <a:pt x="883" y="2036"/>
                  </a:lnTo>
                  <a:lnTo>
                    <a:pt x="856" y="2066"/>
                  </a:lnTo>
                  <a:lnTo>
                    <a:pt x="827" y="2096"/>
                  </a:lnTo>
                  <a:lnTo>
                    <a:pt x="799" y="2126"/>
                  </a:lnTo>
                  <a:lnTo>
                    <a:pt x="768" y="2154"/>
                  </a:lnTo>
                  <a:lnTo>
                    <a:pt x="737" y="2182"/>
                  </a:lnTo>
                  <a:lnTo>
                    <a:pt x="705" y="2208"/>
                  </a:lnTo>
                  <a:lnTo>
                    <a:pt x="674" y="2235"/>
                  </a:lnTo>
                  <a:lnTo>
                    <a:pt x="641" y="2259"/>
                  </a:lnTo>
                  <a:lnTo>
                    <a:pt x="606" y="2283"/>
                  </a:lnTo>
                  <a:lnTo>
                    <a:pt x="573" y="2259"/>
                  </a:lnTo>
                  <a:lnTo>
                    <a:pt x="555" y="2247"/>
                  </a:lnTo>
                  <a:lnTo>
                    <a:pt x="538" y="2235"/>
                  </a:lnTo>
                  <a:lnTo>
                    <a:pt x="507" y="2208"/>
                  </a:lnTo>
                  <a:lnTo>
                    <a:pt x="475" y="2182"/>
                  </a:lnTo>
                  <a:lnTo>
                    <a:pt x="444" y="2154"/>
                  </a:lnTo>
                  <a:lnTo>
                    <a:pt x="414" y="2126"/>
                  </a:lnTo>
                  <a:lnTo>
                    <a:pt x="385" y="2096"/>
                  </a:lnTo>
                  <a:lnTo>
                    <a:pt x="357" y="2066"/>
                  </a:lnTo>
                  <a:lnTo>
                    <a:pt x="330" y="2036"/>
                  </a:lnTo>
                  <a:lnTo>
                    <a:pt x="304" y="2003"/>
                  </a:lnTo>
                  <a:lnTo>
                    <a:pt x="290" y="1988"/>
                  </a:lnTo>
                  <a:lnTo>
                    <a:pt x="278" y="1972"/>
                  </a:lnTo>
                  <a:lnTo>
                    <a:pt x="253" y="1939"/>
                  </a:lnTo>
                  <a:lnTo>
                    <a:pt x="230" y="1904"/>
                  </a:lnTo>
                  <a:lnTo>
                    <a:pt x="208" y="1869"/>
                  </a:lnTo>
                  <a:lnTo>
                    <a:pt x="187" y="1833"/>
                  </a:lnTo>
                  <a:lnTo>
                    <a:pt x="166" y="1797"/>
                  </a:lnTo>
                  <a:lnTo>
                    <a:pt x="157" y="1779"/>
                  </a:lnTo>
                  <a:lnTo>
                    <a:pt x="146" y="1760"/>
                  </a:lnTo>
                  <a:lnTo>
                    <a:pt x="137" y="1741"/>
                  </a:lnTo>
                  <a:lnTo>
                    <a:pt x="128" y="1722"/>
                  </a:lnTo>
                  <a:lnTo>
                    <a:pt x="112" y="1684"/>
                  </a:lnTo>
                  <a:lnTo>
                    <a:pt x="103" y="1665"/>
                  </a:lnTo>
                  <a:lnTo>
                    <a:pt x="95" y="1645"/>
                  </a:lnTo>
                  <a:lnTo>
                    <a:pt x="80" y="1606"/>
                  </a:lnTo>
                  <a:lnTo>
                    <a:pt x="66" y="1567"/>
                  </a:lnTo>
                  <a:lnTo>
                    <a:pt x="54" y="1526"/>
                  </a:lnTo>
                  <a:lnTo>
                    <a:pt x="42" y="1484"/>
                  </a:lnTo>
                  <a:lnTo>
                    <a:pt x="33" y="1444"/>
                  </a:lnTo>
                  <a:lnTo>
                    <a:pt x="24" y="1402"/>
                  </a:lnTo>
                  <a:lnTo>
                    <a:pt x="17" y="1360"/>
                  </a:lnTo>
                  <a:lnTo>
                    <a:pt x="11" y="1316"/>
                  </a:lnTo>
                  <a:lnTo>
                    <a:pt x="6" y="1274"/>
                  </a:lnTo>
                  <a:lnTo>
                    <a:pt x="3" y="1229"/>
                  </a:lnTo>
                  <a:lnTo>
                    <a:pt x="0" y="1185"/>
                  </a:lnTo>
                  <a:lnTo>
                    <a:pt x="0" y="1141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5" name="任意多边形 514051"/>
            <p:cNvSpPr/>
            <p:nvPr/>
          </p:nvSpPr>
          <p:spPr>
            <a:xfrm>
              <a:off x="2935" y="2432"/>
              <a:ext cx="741" cy="508"/>
            </a:xfrm>
            <a:custGeom>
              <a:avLst/>
              <a:gdLst/>
              <a:ahLst/>
              <a:cxnLst/>
              <a:pathLst>
                <a:path w="1964" h="1347">
                  <a:moveTo>
                    <a:pt x="1964" y="137"/>
                  </a:moveTo>
                  <a:lnTo>
                    <a:pt x="1959" y="168"/>
                  </a:lnTo>
                  <a:lnTo>
                    <a:pt x="1954" y="200"/>
                  </a:lnTo>
                  <a:lnTo>
                    <a:pt x="1948" y="231"/>
                  </a:lnTo>
                  <a:lnTo>
                    <a:pt x="1942" y="262"/>
                  </a:lnTo>
                  <a:lnTo>
                    <a:pt x="1935" y="293"/>
                  </a:lnTo>
                  <a:lnTo>
                    <a:pt x="1927" y="323"/>
                  </a:lnTo>
                  <a:lnTo>
                    <a:pt x="1920" y="353"/>
                  </a:lnTo>
                  <a:lnTo>
                    <a:pt x="1911" y="383"/>
                  </a:lnTo>
                  <a:lnTo>
                    <a:pt x="1900" y="413"/>
                  </a:lnTo>
                  <a:lnTo>
                    <a:pt x="1890" y="444"/>
                  </a:lnTo>
                  <a:lnTo>
                    <a:pt x="1879" y="472"/>
                  </a:lnTo>
                  <a:lnTo>
                    <a:pt x="1867" y="501"/>
                  </a:lnTo>
                  <a:lnTo>
                    <a:pt x="1855" y="529"/>
                  </a:lnTo>
                  <a:lnTo>
                    <a:pt x="1842" y="558"/>
                  </a:lnTo>
                  <a:lnTo>
                    <a:pt x="1828" y="586"/>
                  </a:lnTo>
                  <a:lnTo>
                    <a:pt x="1815" y="613"/>
                  </a:lnTo>
                  <a:lnTo>
                    <a:pt x="1800" y="641"/>
                  </a:lnTo>
                  <a:lnTo>
                    <a:pt x="1785" y="668"/>
                  </a:lnTo>
                  <a:lnTo>
                    <a:pt x="1768" y="693"/>
                  </a:lnTo>
                  <a:lnTo>
                    <a:pt x="1752" y="719"/>
                  </a:lnTo>
                  <a:lnTo>
                    <a:pt x="1735" y="744"/>
                  </a:lnTo>
                  <a:lnTo>
                    <a:pt x="1717" y="770"/>
                  </a:lnTo>
                  <a:lnTo>
                    <a:pt x="1699" y="795"/>
                  </a:lnTo>
                  <a:lnTo>
                    <a:pt x="1681" y="820"/>
                  </a:lnTo>
                  <a:lnTo>
                    <a:pt x="1661" y="844"/>
                  </a:lnTo>
                  <a:lnTo>
                    <a:pt x="1642" y="866"/>
                  </a:lnTo>
                  <a:lnTo>
                    <a:pt x="1622" y="890"/>
                  </a:lnTo>
                  <a:lnTo>
                    <a:pt x="1601" y="913"/>
                  </a:lnTo>
                  <a:lnTo>
                    <a:pt x="1580" y="934"/>
                  </a:lnTo>
                  <a:lnTo>
                    <a:pt x="1559" y="956"/>
                  </a:lnTo>
                  <a:lnTo>
                    <a:pt x="1537" y="977"/>
                  </a:lnTo>
                  <a:lnTo>
                    <a:pt x="1514" y="997"/>
                  </a:lnTo>
                  <a:lnTo>
                    <a:pt x="1490" y="1018"/>
                  </a:lnTo>
                  <a:lnTo>
                    <a:pt x="1467" y="1038"/>
                  </a:lnTo>
                  <a:lnTo>
                    <a:pt x="1443" y="1057"/>
                  </a:lnTo>
                  <a:lnTo>
                    <a:pt x="1419" y="1075"/>
                  </a:lnTo>
                  <a:lnTo>
                    <a:pt x="1368" y="1111"/>
                  </a:lnTo>
                  <a:lnTo>
                    <a:pt x="1343" y="1128"/>
                  </a:lnTo>
                  <a:lnTo>
                    <a:pt x="1317" y="1144"/>
                  </a:lnTo>
                  <a:lnTo>
                    <a:pt x="1292" y="1159"/>
                  </a:lnTo>
                  <a:lnTo>
                    <a:pt x="1265" y="1174"/>
                  </a:lnTo>
                  <a:lnTo>
                    <a:pt x="1237" y="1189"/>
                  </a:lnTo>
                  <a:lnTo>
                    <a:pt x="1209" y="1203"/>
                  </a:lnTo>
                  <a:lnTo>
                    <a:pt x="1182" y="1217"/>
                  </a:lnTo>
                  <a:lnTo>
                    <a:pt x="1153" y="1230"/>
                  </a:lnTo>
                  <a:lnTo>
                    <a:pt x="1125" y="1242"/>
                  </a:lnTo>
                  <a:lnTo>
                    <a:pt x="1096" y="1254"/>
                  </a:lnTo>
                  <a:lnTo>
                    <a:pt x="1068" y="1265"/>
                  </a:lnTo>
                  <a:lnTo>
                    <a:pt x="1038" y="1275"/>
                  </a:lnTo>
                  <a:lnTo>
                    <a:pt x="1007" y="1284"/>
                  </a:lnTo>
                  <a:lnTo>
                    <a:pt x="977" y="1293"/>
                  </a:lnTo>
                  <a:lnTo>
                    <a:pt x="947" y="1302"/>
                  </a:lnTo>
                  <a:lnTo>
                    <a:pt x="917" y="1310"/>
                  </a:lnTo>
                  <a:lnTo>
                    <a:pt x="886" y="1317"/>
                  </a:lnTo>
                  <a:lnTo>
                    <a:pt x="854" y="1323"/>
                  </a:lnTo>
                  <a:lnTo>
                    <a:pt x="823" y="1329"/>
                  </a:lnTo>
                  <a:lnTo>
                    <a:pt x="791" y="1334"/>
                  </a:lnTo>
                  <a:lnTo>
                    <a:pt x="759" y="1338"/>
                  </a:lnTo>
                  <a:lnTo>
                    <a:pt x="728" y="1341"/>
                  </a:lnTo>
                  <a:lnTo>
                    <a:pt x="695" y="1344"/>
                  </a:lnTo>
                  <a:lnTo>
                    <a:pt x="663" y="1346"/>
                  </a:lnTo>
                  <a:lnTo>
                    <a:pt x="630" y="1347"/>
                  </a:lnTo>
                  <a:lnTo>
                    <a:pt x="597" y="1347"/>
                  </a:lnTo>
                  <a:lnTo>
                    <a:pt x="558" y="1347"/>
                  </a:lnTo>
                  <a:lnTo>
                    <a:pt x="517" y="1344"/>
                  </a:lnTo>
                  <a:lnTo>
                    <a:pt x="478" y="1343"/>
                  </a:lnTo>
                  <a:lnTo>
                    <a:pt x="439" y="1338"/>
                  </a:lnTo>
                  <a:lnTo>
                    <a:pt x="400" y="1334"/>
                  </a:lnTo>
                  <a:lnTo>
                    <a:pt x="363" y="1328"/>
                  </a:lnTo>
                  <a:lnTo>
                    <a:pt x="324" y="1320"/>
                  </a:lnTo>
                  <a:lnTo>
                    <a:pt x="286" y="1311"/>
                  </a:lnTo>
                  <a:lnTo>
                    <a:pt x="250" y="1302"/>
                  </a:lnTo>
                  <a:lnTo>
                    <a:pt x="212" y="1293"/>
                  </a:lnTo>
                  <a:lnTo>
                    <a:pt x="176" y="1281"/>
                  </a:lnTo>
                  <a:lnTo>
                    <a:pt x="140" y="1269"/>
                  </a:lnTo>
                  <a:lnTo>
                    <a:pt x="104" y="1256"/>
                  </a:lnTo>
                  <a:lnTo>
                    <a:pt x="69" y="1242"/>
                  </a:lnTo>
                  <a:lnTo>
                    <a:pt x="35" y="1227"/>
                  </a:lnTo>
                  <a:lnTo>
                    <a:pt x="0" y="1212"/>
                  </a:lnTo>
                  <a:lnTo>
                    <a:pt x="5" y="1179"/>
                  </a:lnTo>
                  <a:lnTo>
                    <a:pt x="9" y="1147"/>
                  </a:lnTo>
                  <a:lnTo>
                    <a:pt x="15" y="1117"/>
                  </a:lnTo>
                  <a:lnTo>
                    <a:pt x="21" y="1086"/>
                  </a:lnTo>
                  <a:lnTo>
                    <a:pt x="29" y="1054"/>
                  </a:lnTo>
                  <a:lnTo>
                    <a:pt x="36" y="1024"/>
                  </a:lnTo>
                  <a:lnTo>
                    <a:pt x="45" y="994"/>
                  </a:lnTo>
                  <a:lnTo>
                    <a:pt x="54" y="964"/>
                  </a:lnTo>
                  <a:lnTo>
                    <a:pt x="63" y="934"/>
                  </a:lnTo>
                  <a:lnTo>
                    <a:pt x="74" y="904"/>
                  </a:lnTo>
                  <a:lnTo>
                    <a:pt x="85" y="875"/>
                  </a:lnTo>
                  <a:lnTo>
                    <a:pt x="97" y="847"/>
                  </a:lnTo>
                  <a:lnTo>
                    <a:pt x="109" y="818"/>
                  </a:lnTo>
                  <a:lnTo>
                    <a:pt x="122" y="789"/>
                  </a:lnTo>
                  <a:lnTo>
                    <a:pt x="136" y="762"/>
                  </a:lnTo>
                  <a:lnTo>
                    <a:pt x="149" y="734"/>
                  </a:lnTo>
                  <a:lnTo>
                    <a:pt x="164" y="707"/>
                  </a:lnTo>
                  <a:lnTo>
                    <a:pt x="179" y="681"/>
                  </a:lnTo>
                  <a:lnTo>
                    <a:pt x="196" y="654"/>
                  </a:lnTo>
                  <a:lnTo>
                    <a:pt x="212" y="629"/>
                  </a:lnTo>
                  <a:lnTo>
                    <a:pt x="229" y="603"/>
                  </a:lnTo>
                  <a:lnTo>
                    <a:pt x="247" y="577"/>
                  </a:lnTo>
                  <a:lnTo>
                    <a:pt x="265" y="553"/>
                  </a:lnTo>
                  <a:lnTo>
                    <a:pt x="283" y="528"/>
                  </a:lnTo>
                  <a:lnTo>
                    <a:pt x="302" y="505"/>
                  </a:lnTo>
                  <a:lnTo>
                    <a:pt x="322" y="481"/>
                  </a:lnTo>
                  <a:lnTo>
                    <a:pt x="342" y="459"/>
                  </a:lnTo>
                  <a:lnTo>
                    <a:pt x="363" y="436"/>
                  </a:lnTo>
                  <a:lnTo>
                    <a:pt x="384" y="413"/>
                  </a:lnTo>
                  <a:lnTo>
                    <a:pt x="406" y="392"/>
                  </a:lnTo>
                  <a:lnTo>
                    <a:pt x="427" y="371"/>
                  </a:lnTo>
                  <a:lnTo>
                    <a:pt x="450" y="350"/>
                  </a:lnTo>
                  <a:lnTo>
                    <a:pt x="474" y="329"/>
                  </a:lnTo>
                  <a:lnTo>
                    <a:pt x="496" y="310"/>
                  </a:lnTo>
                  <a:lnTo>
                    <a:pt x="520" y="292"/>
                  </a:lnTo>
                  <a:lnTo>
                    <a:pt x="546" y="272"/>
                  </a:lnTo>
                  <a:lnTo>
                    <a:pt x="596" y="238"/>
                  </a:lnTo>
                  <a:lnTo>
                    <a:pt x="621" y="219"/>
                  </a:lnTo>
                  <a:lnTo>
                    <a:pt x="647" y="203"/>
                  </a:lnTo>
                  <a:lnTo>
                    <a:pt x="674" y="188"/>
                  </a:lnTo>
                  <a:lnTo>
                    <a:pt x="699" y="173"/>
                  </a:lnTo>
                  <a:lnTo>
                    <a:pt x="726" y="158"/>
                  </a:lnTo>
                  <a:lnTo>
                    <a:pt x="755" y="144"/>
                  </a:lnTo>
                  <a:lnTo>
                    <a:pt x="782" y="131"/>
                  </a:lnTo>
                  <a:lnTo>
                    <a:pt x="811" y="117"/>
                  </a:lnTo>
                  <a:lnTo>
                    <a:pt x="839" y="105"/>
                  </a:lnTo>
                  <a:lnTo>
                    <a:pt x="868" y="93"/>
                  </a:lnTo>
                  <a:lnTo>
                    <a:pt x="898" y="83"/>
                  </a:lnTo>
                  <a:lnTo>
                    <a:pt x="926" y="72"/>
                  </a:lnTo>
                  <a:lnTo>
                    <a:pt x="956" y="63"/>
                  </a:lnTo>
                  <a:lnTo>
                    <a:pt x="986" y="54"/>
                  </a:lnTo>
                  <a:lnTo>
                    <a:pt x="1016" y="45"/>
                  </a:lnTo>
                  <a:lnTo>
                    <a:pt x="1048" y="37"/>
                  </a:lnTo>
                  <a:lnTo>
                    <a:pt x="1078" y="30"/>
                  </a:lnTo>
                  <a:lnTo>
                    <a:pt x="1110" y="24"/>
                  </a:lnTo>
                  <a:lnTo>
                    <a:pt x="1141" y="19"/>
                  </a:lnTo>
                  <a:lnTo>
                    <a:pt x="1173" y="13"/>
                  </a:lnTo>
                  <a:lnTo>
                    <a:pt x="1204" y="10"/>
                  </a:lnTo>
                  <a:lnTo>
                    <a:pt x="1236" y="6"/>
                  </a:lnTo>
                  <a:lnTo>
                    <a:pt x="1269" y="4"/>
                  </a:lnTo>
                  <a:lnTo>
                    <a:pt x="1301" y="1"/>
                  </a:lnTo>
                  <a:lnTo>
                    <a:pt x="1334" y="1"/>
                  </a:lnTo>
                  <a:lnTo>
                    <a:pt x="1367" y="0"/>
                  </a:lnTo>
                  <a:lnTo>
                    <a:pt x="1407" y="1"/>
                  </a:lnTo>
                  <a:lnTo>
                    <a:pt x="1446" y="3"/>
                  </a:lnTo>
                  <a:lnTo>
                    <a:pt x="1485" y="6"/>
                  </a:lnTo>
                  <a:lnTo>
                    <a:pt x="1525" y="9"/>
                  </a:lnTo>
                  <a:lnTo>
                    <a:pt x="1564" y="15"/>
                  </a:lnTo>
                  <a:lnTo>
                    <a:pt x="1603" y="21"/>
                  </a:lnTo>
                  <a:lnTo>
                    <a:pt x="1640" y="27"/>
                  </a:lnTo>
                  <a:lnTo>
                    <a:pt x="1678" y="36"/>
                  </a:lnTo>
                  <a:lnTo>
                    <a:pt x="1715" y="45"/>
                  </a:lnTo>
                  <a:lnTo>
                    <a:pt x="1752" y="56"/>
                  </a:lnTo>
                  <a:lnTo>
                    <a:pt x="1788" y="66"/>
                  </a:lnTo>
                  <a:lnTo>
                    <a:pt x="1824" y="78"/>
                  </a:lnTo>
                  <a:lnTo>
                    <a:pt x="1860" y="92"/>
                  </a:lnTo>
                  <a:lnTo>
                    <a:pt x="1894" y="105"/>
                  </a:lnTo>
                  <a:lnTo>
                    <a:pt x="1929" y="120"/>
                  </a:lnTo>
                  <a:lnTo>
                    <a:pt x="1964" y="137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6" name="任意多边形 514052"/>
            <p:cNvSpPr/>
            <p:nvPr/>
          </p:nvSpPr>
          <p:spPr>
            <a:xfrm>
              <a:off x="2645" y="2432"/>
              <a:ext cx="740" cy="508"/>
            </a:xfrm>
            <a:custGeom>
              <a:avLst/>
              <a:gdLst/>
              <a:ahLst/>
              <a:cxnLst/>
              <a:pathLst>
                <a:path w="1963" h="1347">
                  <a:moveTo>
                    <a:pt x="1963" y="1212"/>
                  </a:moveTo>
                  <a:lnTo>
                    <a:pt x="1946" y="1220"/>
                  </a:lnTo>
                  <a:lnTo>
                    <a:pt x="1928" y="1227"/>
                  </a:lnTo>
                  <a:lnTo>
                    <a:pt x="1894" y="1242"/>
                  </a:lnTo>
                  <a:lnTo>
                    <a:pt x="1859" y="1256"/>
                  </a:lnTo>
                  <a:lnTo>
                    <a:pt x="1823" y="1269"/>
                  </a:lnTo>
                  <a:lnTo>
                    <a:pt x="1787" y="1281"/>
                  </a:lnTo>
                  <a:lnTo>
                    <a:pt x="1751" y="1293"/>
                  </a:lnTo>
                  <a:lnTo>
                    <a:pt x="1715" y="1302"/>
                  </a:lnTo>
                  <a:lnTo>
                    <a:pt x="1677" y="1311"/>
                  </a:lnTo>
                  <a:lnTo>
                    <a:pt x="1640" y="1320"/>
                  </a:lnTo>
                  <a:lnTo>
                    <a:pt x="1602" y="1328"/>
                  </a:lnTo>
                  <a:lnTo>
                    <a:pt x="1563" y="1334"/>
                  </a:lnTo>
                  <a:lnTo>
                    <a:pt x="1524" y="1338"/>
                  </a:lnTo>
                  <a:lnTo>
                    <a:pt x="1485" y="1343"/>
                  </a:lnTo>
                  <a:lnTo>
                    <a:pt x="1446" y="1344"/>
                  </a:lnTo>
                  <a:lnTo>
                    <a:pt x="1407" y="1347"/>
                  </a:lnTo>
                  <a:lnTo>
                    <a:pt x="1366" y="1347"/>
                  </a:lnTo>
                  <a:lnTo>
                    <a:pt x="1333" y="1347"/>
                  </a:lnTo>
                  <a:lnTo>
                    <a:pt x="1300" y="1346"/>
                  </a:lnTo>
                  <a:lnTo>
                    <a:pt x="1235" y="1341"/>
                  </a:lnTo>
                  <a:lnTo>
                    <a:pt x="1204" y="1338"/>
                  </a:lnTo>
                  <a:lnTo>
                    <a:pt x="1172" y="1334"/>
                  </a:lnTo>
                  <a:lnTo>
                    <a:pt x="1141" y="1329"/>
                  </a:lnTo>
                  <a:lnTo>
                    <a:pt x="1109" y="1323"/>
                  </a:lnTo>
                  <a:lnTo>
                    <a:pt x="1077" y="1317"/>
                  </a:lnTo>
                  <a:lnTo>
                    <a:pt x="1047" y="1310"/>
                  </a:lnTo>
                  <a:lnTo>
                    <a:pt x="1016" y="1302"/>
                  </a:lnTo>
                  <a:lnTo>
                    <a:pt x="986" y="1293"/>
                  </a:lnTo>
                  <a:lnTo>
                    <a:pt x="956" y="1284"/>
                  </a:lnTo>
                  <a:lnTo>
                    <a:pt x="926" y="1275"/>
                  </a:lnTo>
                  <a:lnTo>
                    <a:pt x="897" y="1265"/>
                  </a:lnTo>
                  <a:lnTo>
                    <a:pt x="867" y="1254"/>
                  </a:lnTo>
                  <a:lnTo>
                    <a:pt x="810" y="1230"/>
                  </a:lnTo>
                  <a:lnTo>
                    <a:pt x="781" y="1217"/>
                  </a:lnTo>
                  <a:lnTo>
                    <a:pt x="754" y="1203"/>
                  </a:lnTo>
                  <a:lnTo>
                    <a:pt x="726" y="1189"/>
                  </a:lnTo>
                  <a:lnTo>
                    <a:pt x="699" y="1174"/>
                  </a:lnTo>
                  <a:lnTo>
                    <a:pt x="673" y="1159"/>
                  </a:lnTo>
                  <a:lnTo>
                    <a:pt x="646" y="1144"/>
                  </a:lnTo>
                  <a:lnTo>
                    <a:pt x="621" y="1128"/>
                  </a:lnTo>
                  <a:lnTo>
                    <a:pt x="595" y="1111"/>
                  </a:lnTo>
                  <a:lnTo>
                    <a:pt x="569" y="1093"/>
                  </a:lnTo>
                  <a:lnTo>
                    <a:pt x="545" y="1075"/>
                  </a:lnTo>
                  <a:lnTo>
                    <a:pt x="520" y="1057"/>
                  </a:lnTo>
                  <a:lnTo>
                    <a:pt x="496" y="1038"/>
                  </a:lnTo>
                  <a:lnTo>
                    <a:pt x="473" y="1018"/>
                  </a:lnTo>
                  <a:lnTo>
                    <a:pt x="449" y="997"/>
                  </a:lnTo>
                  <a:lnTo>
                    <a:pt x="427" y="977"/>
                  </a:lnTo>
                  <a:lnTo>
                    <a:pt x="406" y="956"/>
                  </a:lnTo>
                  <a:lnTo>
                    <a:pt x="383" y="934"/>
                  </a:lnTo>
                  <a:lnTo>
                    <a:pt x="362" y="913"/>
                  </a:lnTo>
                  <a:lnTo>
                    <a:pt x="321" y="866"/>
                  </a:lnTo>
                  <a:lnTo>
                    <a:pt x="302" y="844"/>
                  </a:lnTo>
                  <a:lnTo>
                    <a:pt x="282" y="820"/>
                  </a:lnTo>
                  <a:lnTo>
                    <a:pt x="264" y="795"/>
                  </a:lnTo>
                  <a:lnTo>
                    <a:pt x="246" y="770"/>
                  </a:lnTo>
                  <a:lnTo>
                    <a:pt x="228" y="744"/>
                  </a:lnTo>
                  <a:lnTo>
                    <a:pt x="212" y="719"/>
                  </a:lnTo>
                  <a:lnTo>
                    <a:pt x="195" y="693"/>
                  </a:lnTo>
                  <a:lnTo>
                    <a:pt x="179" y="668"/>
                  </a:lnTo>
                  <a:lnTo>
                    <a:pt x="164" y="641"/>
                  </a:lnTo>
                  <a:lnTo>
                    <a:pt x="149" y="613"/>
                  </a:lnTo>
                  <a:lnTo>
                    <a:pt x="135" y="586"/>
                  </a:lnTo>
                  <a:lnTo>
                    <a:pt x="121" y="558"/>
                  </a:lnTo>
                  <a:lnTo>
                    <a:pt x="108" y="529"/>
                  </a:lnTo>
                  <a:lnTo>
                    <a:pt x="96" y="501"/>
                  </a:lnTo>
                  <a:lnTo>
                    <a:pt x="84" y="472"/>
                  </a:lnTo>
                  <a:lnTo>
                    <a:pt x="73" y="444"/>
                  </a:lnTo>
                  <a:lnTo>
                    <a:pt x="63" y="413"/>
                  </a:lnTo>
                  <a:lnTo>
                    <a:pt x="54" y="383"/>
                  </a:lnTo>
                  <a:lnTo>
                    <a:pt x="45" y="353"/>
                  </a:lnTo>
                  <a:lnTo>
                    <a:pt x="36" y="323"/>
                  </a:lnTo>
                  <a:lnTo>
                    <a:pt x="28" y="293"/>
                  </a:lnTo>
                  <a:lnTo>
                    <a:pt x="21" y="262"/>
                  </a:lnTo>
                  <a:lnTo>
                    <a:pt x="15" y="231"/>
                  </a:lnTo>
                  <a:lnTo>
                    <a:pt x="9" y="200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18" y="128"/>
                  </a:lnTo>
                  <a:lnTo>
                    <a:pt x="34" y="120"/>
                  </a:lnTo>
                  <a:lnTo>
                    <a:pt x="69" y="105"/>
                  </a:lnTo>
                  <a:lnTo>
                    <a:pt x="103" y="92"/>
                  </a:lnTo>
                  <a:lnTo>
                    <a:pt x="139" y="78"/>
                  </a:lnTo>
                  <a:lnTo>
                    <a:pt x="176" y="66"/>
                  </a:lnTo>
                  <a:lnTo>
                    <a:pt x="212" y="56"/>
                  </a:lnTo>
                  <a:lnTo>
                    <a:pt x="249" y="45"/>
                  </a:lnTo>
                  <a:lnTo>
                    <a:pt x="285" y="36"/>
                  </a:lnTo>
                  <a:lnTo>
                    <a:pt x="323" y="27"/>
                  </a:lnTo>
                  <a:lnTo>
                    <a:pt x="362" y="21"/>
                  </a:lnTo>
                  <a:lnTo>
                    <a:pt x="400" y="15"/>
                  </a:lnTo>
                  <a:lnTo>
                    <a:pt x="439" y="9"/>
                  </a:lnTo>
                  <a:lnTo>
                    <a:pt x="478" y="6"/>
                  </a:lnTo>
                  <a:lnTo>
                    <a:pt x="517" y="3"/>
                  </a:lnTo>
                  <a:lnTo>
                    <a:pt x="557" y="1"/>
                  </a:lnTo>
                  <a:lnTo>
                    <a:pt x="596" y="0"/>
                  </a:lnTo>
                  <a:lnTo>
                    <a:pt x="630" y="1"/>
                  </a:lnTo>
                  <a:lnTo>
                    <a:pt x="663" y="1"/>
                  </a:lnTo>
                  <a:lnTo>
                    <a:pt x="727" y="6"/>
                  </a:lnTo>
                  <a:lnTo>
                    <a:pt x="759" y="10"/>
                  </a:lnTo>
                  <a:lnTo>
                    <a:pt x="790" y="13"/>
                  </a:lnTo>
                  <a:lnTo>
                    <a:pt x="822" y="19"/>
                  </a:lnTo>
                  <a:lnTo>
                    <a:pt x="854" y="24"/>
                  </a:lnTo>
                  <a:lnTo>
                    <a:pt x="885" y="30"/>
                  </a:lnTo>
                  <a:lnTo>
                    <a:pt x="917" y="37"/>
                  </a:lnTo>
                  <a:lnTo>
                    <a:pt x="947" y="45"/>
                  </a:lnTo>
                  <a:lnTo>
                    <a:pt x="977" y="54"/>
                  </a:lnTo>
                  <a:lnTo>
                    <a:pt x="1007" y="63"/>
                  </a:lnTo>
                  <a:lnTo>
                    <a:pt x="1037" y="72"/>
                  </a:lnTo>
                  <a:lnTo>
                    <a:pt x="1067" y="83"/>
                  </a:lnTo>
                  <a:lnTo>
                    <a:pt x="1096" y="93"/>
                  </a:lnTo>
                  <a:lnTo>
                    <a:pt x="1153" y="117"/>
                  </a:lnTo>
                  <a:lnTo>
                    <a:pt x="1181" y="131"/>
                  </a:lnTo>
                  <a:lnTo>
                    <a:pt x="1208" y="144"/>
                  </a:lnTo>
                  <a:lnTo>
                    <a:pt x="1237" y="158"/>
                  </a:lnTo>
                  <a:lnTo>
                    <a:pt x="1264" y="173"/>
                  </a:lnTo>
                  <a:lnTo>
                    <a:pt x="1291" y="188"/>
                  </a:lnTo>
                  <a:lnTo>
                    <a:pt x="1316" y="203"/>
                  </a:lnTo>
                  <a:lnTo>
                    <a:pt x="1342" y="219"/>
                  </a:lnTo>
                  <a:lnTo>
                    <a:pt x="1368" y="238"/>
                  </a:lnTo>
                  <a:lnTo>
                    <a:pt x="1393" y="254"/>
                  </a:lnTo>
                  <a:lnTo>
                    <a:pt x="1419" y="272"/>
                  </a:lnTo>
                  <a:lnTo>
                    <a:pt x="1443" y="292"/>
                  </a:lnTo>
                  <a:lnTo>
                    <a:pt x="1467" y="310"/>
                  </a:lnTo>
                  <a:lnTo>
                    <a:pt x="1489" y="329"/>
                  </a:lnTo>
                  <a:lnTo>
                    <a:pt x="1513" y="350"/>
                  </a:lnTo>
                  <a:lnTo>
                    <a:pt x="1536" y="371"/>
                  </a:lnTo>
                  <a:lnTo>
                    <a:pt x="1559" y="392"/>
                  </a:lnTo>
                  <a:lnTo>
                    <a:pt x="1580" y="413"/>
                  </a:lnTo>
                  <a:lnTo>
                    <a:pt x="1601" y="436"/>
                  </a:lnTo>
                  <a:lnTo>
                    <a:pt x="1641" y="481"/>
                  </a:lnTo>
                  <a:lnTo>
                    <a:pt x="1661" y="505"/>
                  </a:lnTo>
                  <a:lnTo>
                    <a:pt x="1680" y="528"/>
                  </a:lnTo>
                  <a:lnTo>
                    <a:pt x="1698" y="553"/>
                  </a:lnTo>
                  <a:lnTo>
                    <a:pt x="1716" y="577"/>
                  </a:lnTo>
                  <a:lnTo>
                    <a:pt x="1734" y="603"/>
                  </a:lnTo>
                  <a:lnTo>
                    <a:pt x="1751" y="629"/>
                  </a:lnTo>
                  <a:lnTo>
                    <a:pt x="1767" y="654"/>
                  </a:lnTo>
                  <a:lnTo>
                    <a:pt x="1784" y="681"/>
                  </a:lnTo>
                  <a:lnTo>
                    <a:pt x="1799" y="707"/>
                  </a:lnTo>
                  <a:lnTo>
                    <a:pt x="1814" y="734"/>
                  </a:lnTo>
                  <a:lnTo>
                    <a:pt x="1828" y="762"/>
                  </a:lnTo>
                  <a:lnTo>
                    <a:pt x="1841" y="789"/>
                  </a:lnTo>
                  <a:lnTo>
                    <a:pt x="1855" y="818"/>
                  </a:lnTo>
                  <a:lnTo>
                    <a:pt x="1867" y="847"/>
                  </a:lnTo>
                  <a:lnTo>
                    <a:pt x="1879" y="875"/>
                  </a:lnTo>
                  <a:lnTo>
                    <a:pt x="1889" y="904"/>
                  </a:lnTo>
                  <a:lnTo>
                    <a:pt x="1900" y="934"/>
                  </a:lnTo>
                  <a:lnTo>
                    <a:pt x="1910" y="964"/>
                  </a:lnTo>
                  <a:lnTo>
                    <a:pt x="1919" y="994"/>
                  </a:lnTo>
                  <a:lnTo>
                    <a:pt x="1927" y="1024"/>
                  </a:lnTo>
                  <a:lnTo>
                    <a:pt x="1934" y="1054"/>
                  </a:lnTo>
                  <a:lnTo>
                    <a:pt x="1942" y="1086"/>
                  </a:lnTo>
                  <a:lnTo>
                    <a:pt x="1948" y="1117"/>
                  </a:lnTo>
                  <a:lnTo>
                    <a:pt x="1954" y="1147"/>
                  </a:lnTo>
                  <a:lnTo>
                    <a:pt x="1958" y="1179"/>
                  </a:lnTo>
                  <a:lnTo>
                    <a:pt x="1963" y="1212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7" name="任意多边形 514053"/>
            <p:cNvSpPr/>
            <p:nvPr/>
          </p:nvSpPr>
          <p:spPr>
            <a:xfrm>
              <a:off x="2935" y="2521"/>
              <a:ext cx="450" cy="419"/>
            </a:xfrm>
            <a:custGeom>
              <a:avLst/>
              <a:gdLst/>
              <a:ahLst/>
              <a:cxnLst/>
              <a:pathLst>
                <a:path w="1194" h="1111">
                  <a:moveTo>
                    <a:pt x="1194" y="976"/>
                  </a:moveTo>
                  <a:lnTo>
                    <a:pt x="1177" y="984"/>
                  </a:lnTo>
                  <a:lnTo>
                    <a:pt x="1159" y="991"/>
                  </a:lnTo>
                  <a:lnTo>
                    <a:pt x="1125" y="1006"/>
                  </a:lnTo>
                  <a:lnTo>
                    <a:pt x="1090" y="1020"/>
                  </a:lnTo>
                  <a:lnTo>
                    <a:pt x="1054" y="1033"/>
                  </a:lnTo>
                  <a:lnTo>
                    <a:pt x="1018" y="1045"/>
                  </a:lnTo>
                  <a:lnTo>
                    <a:pt x="982" y="1057"/>
                  </a:lnTo>
                  <a:lnTo>
                    <a:pt x="946" y="1066"/>
                  </a:lnTo>
                  <a:lnTo>
                    <a:pt x="908" y="1075"/>
                  </a:lnTo>
                  <a:lnTo>
                    <a:pt x="871" y="1084"/>
                  </a:lnTo>
                  <a:lnTo>
                    <a:pt x="833" y="1092"/>
                  </a:lnTo>
                  <a:lnTo>
                    <a:pt x="794" y="1098"/>
                  </a:lnTo>
                  <a:lnTo>
                    <a:pt x="755" y="1102"/>
                  </a:lnTo>
                  <a:lnTo>
                    <a:pt x="716" y="1107"/>
                  </a:lnTo>
                  <a:lnTo>
                    <a:pt x="677" y="1108"/>
                  </a:lnTo>
                  <a:lnTo>
                    <a:pt x="638" y="1111"/>
                  </a:lnTo>
                  <a:lnTo>
                    <a:pt x="597" y="1111"/>
                  </a:lnTo>
                  <a:lnTo>
                    <a:pt x="558" y="1111"/>
                  </a:lnTo>
                  <a:lnTo>
                    <a:pt x="517" y="1108"/>
                  </a:lnTo>
                  <a:lnTo>
                    <a:pt x="478" y="1107"/>
                  </a:lnTo>
                  <a:lnTo>
                    <a:pt x="439" y="1102"/>
                  </a:lnTo>
                  <a:lnTo>
                    <a:pt x="400" y="1098"/>
                  </a:lnTo>
                  <a:lnTo>
                    <a:pt x="363" y="1092"/>
                  </a:lnTo>
                  <a:lnTo>
                    <a:pt x="324" y="1084"/>
                  </a:lnTo>
                  <a:lnTo>
                    <a:pt x="286" y="1075"/>
                  </a:lnTo>
                  <a:lnTo>
                    <a:pt x="250" y="1066"/>
                  </a:lnTo>
                  <a:lnTo>
                    <a:pt x="212" y="1057"/>
                  </a:lnTo>
                  <a:lnTo>
                    <a:pt x="176" y="1045"/>
                  </a:lnTo>
                  <a:lnTo>
                    <a:pt x="140" y="1033"/>
                  </a:lnTo>
                  <a:lnTo>
                    <a:pt x="104" y="1020"/>
                  </a:lnTo>
                  <a:lnTo>
                    <a:pt x="69" y="1006"/>
                  </a:lnTo>
                  <a:lnTo>
                    <a:pt x="35" y="991"/>
                  </a:lnTo>
                  <a:lnTo>
                    <a:pt x="0" y="976"/>
                  </a:lnTo>
                  <a:lnTo>
                    <a:pt x="6" y="937"/>
                  </a:lnTo>
                  <a:lnTo>
                    <a:pt x="12" y="899"/>
                  </a:lnTo>
                  <a:lnTo>
                    <a:pt x="18" y="863"/>
                  </a:lnTo>
                  <a:lnTo>
                    <a:pt x="27" y="826"/>
                  </a:lnTo>
                  <a:lnTo>
                    <a:pt x="36" y="790"/>
                  </a:lnTo>
                  <a:lnTo>
                    <a:pt x="45" y="753"/>
                  </a:lnTo>
                  <a:lnTo>
                    <a:pt x="57" y="717"/>
                  </a:lnTo>
                  <a:lnTo>
                    <a:pt x="69" y="683"/>
                  </a:lnTo>
                  <a:lnTo>
                    <a:pt x="81" y="648"/>
                  </a:lnTo>
                  <a:lnTo>
                    <a:pt x="95" y="614"/>
                  </a:lnTo>
                  <a:lnTo>
                    <a:pt x="110" y="579"/>
                  </a:lnTo>
                  <a:lnTo>
                    <a:pt x="125" y="546"/>
                  </a:lnTo>
                  <a:lnTo>
                    <a:pt x="142" y="513"/>
                  </a:lnTo>
                  <a:lnTo>
                    <a:pt x="160" y="480"/>
                  </a:lnTo>
                  <a:lnTo>
                    <a:pt x="178" y="448"/>
                  </a:lnTo>
                  <a:lnTo>
                    <a:pt x="196" y="417"/>
                  </a:lnTo>
                  <a:lnTo>
                    <a:pt x="215" y="387"/>
                  </a:lnTo>
                  <a:lnTo>
                    <a:pt x="236" y="356"/>
                  </a:lnTo>
                  <a:lnTo>
                    <a:pt x="257" y="326"/>
                  </a:lnTo>
                  <a:lnTo>
                    <a:pt x="280" y="298"/>
                  </a:lnTo>
                  <a:lnTo>
                    <a:pt x="302" y="269"/>
                  </a:lnTo>
                  <a:lnTo>
                    <a:pt x="325" y="241"/>
                  </a:lnTo>
                  <a:lnTo>
                    <a:pt x="351" y="214"/>
                  </a:lnTo>
                  <a:lnTo>
                    <a:pt x="375" y="186"/>
                  </a:lnTo>
                  <a:lnTo>
                    <a:pt x="400" y="161"/>
                  </a:lnTo>
                  <a:lnTo>
                    <a:pt x="427" y="135"/>
                  </a:lnTo>
                  <a:lnTo>
                    <a:pt x="439" y="123"/>
                  </a:lnTo>
                  <a:lnTo>
                    <a:pt x="453" y="111"/>
                  </a:lnTo>
                  <a:lnTo>
                    <a:pt x="481" y="87"/>
                  </a:lnTo>
                  <a:lnTo>
                    <a:pt x="508" y="65"/>
                  </a:lnTo>
                  <a:lnTo>
                    <a:pt x="538" y="42"/>
                  </a:lnTo>
                  <a:lnTo>
                    <a:pt x="567" y="21"/>
                  </a:lnTo>
                  <a:lnTo>
                    <a:pt x="597" y="0"/>
                  </a:lnTo>
                  <a:lnTo>
                    <a:pt x="627" y="21"/>
                  </a:lnTo>
                  <a:lnTo>
                    <a:pt x="657" y="42"/>
                  </a:lnTo>
                  <a:lnTo>
                    <a:pt x="686" y="65"/>
                  </a:lnTo>
                  <a:lnTo>
                    <a:pt x="713" y="87"/>
                  </a:lnTo>
                  <a:lnTo>
                    <a:pt x="741" y="111"/>
                  </a:lnTo>
                  <a:lnTo>
                    <a:pt x="768" y="135"/>
                  </a:lnTo>
                  <a:lnTo>
                    <a:pt x="794" y="161"/>
                  </a:lnTo>
                  <a:lnTo>
                    <a:pt x="820" y="186"/>
                  </a:lnTo>
                  <a:lnTo>
                    <a:pt x="845" y="214"/>
                  </a:lnTo>
                  <a:lnTo>
                    <a:pt x="869" y="241"/>
                  </a:lnTo>
                  <a:lnTo>
                    <a:pt x="892" y="269"/>
                  </a:lnTo>
                  <a:lnTo>
                    <a:pt x="904" y="283"/>
                  </a:lnTo>
                  <a:lnTo>
                    <a:pt x="914" y="298"/>
                  </a:lnTo>
                  <a:lnTo>
                    <a:pt x="937" y="326"/>
                  </a:lnTo>
                  <a:lnTo>
                    <a:pt x="958" y="356"/>
                  </a:lnTo>
                  <a:lnTo>
                    <a:pt x="968" y="371"/>
                  </a:lnTo>
                  <a:lnTo>
                    <a:pt x="979" y="387"/>
                  </a:lnTo>
                  <a:lnTo>
                    <a:pt x="998" y="417"/>
                  </a:lnTo>
                  <a:lnTo>
                    <a:pt x="1016" y="448"/>
                  </a:lnTo>
                  <a:lnTo>
                    <a:pt x="1035" y="480"/>
                  </a:lnTo>
                  <a:lnTo>
                    <a:pt x="1053" y="513"/>
                  </a:lnTo>
                  <a:lnTo>
                    <a:pt x="1069" y="546"/>
                  </a:lnTo>
                  <a:lnTo>
                    <a:pt x="1084" y="579"/>
                  </a:lnTo>
                  <a:lnTo>
                    <a:pt x="1099" y="614"/>
                  </a:lnTo>
                  <a:lnTo>
                    <a:pt x="1113" y="648"/>
                  </a:lnTo>
                  <a:lnTo>
                    <a:pt x="1126" y="683"/>
                  </a:lnTo>
                  <a:lnTo>
                    <a:pt x="1137" y="717"/>
                  </a:lnTo>
                  <a:lnTo>
                    <a:pt x="1149" y="753"/>
                  </a:lnTo>
                  <a:lnTo>
                    <a:pt x="1158" y="790"/>
                  </a:lnTo>
                  <a:lnTo>
                    <a:pt x="1167" y="826"/>
                  </a:lnTo>
                  <a:lnTo>
                    <a:pt x="1176" y="863"/>
                  </a:lnTo>
                  <a:lnTo>
                    <a:pt x="1183" y="899"/>
                  </a:lnTo>
                  <a:lnTo>
                    <a:pt x="1189" y="937"/>
                  </a:lnTo>
                  <a:lnTo>
                    <a:pt x="1194" y="976"/>
                  </a:lnTo>
                  <a:close/>
                </a:path>
              </a:pathLst>
            </a:custGeom>
            <a:solidFill>
              <a:schemeClr val="hlink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8" name="任意多边形 514054"/>
            <p:cNvSpPr/>
            <p:nvPr/>
          </p:nvSpPr>
          <p:spPr>
            <a:xfrm>
              <a:off x="2641" y="1901"/>
              <a:ext cx="1038" cy="1039"/>
            </a:xfrm>
            <a:custGeom>
              <a:avLst/>
              <a:gdLst/>
              <a:ahLst/>
              <a:cxnLst/>
              <a:pathLst>
                <a:path w="2751" h="2753">
                  <a:moveTo>
                    <a:pt x="2751" y="1376"/>
                  </a:moveTo>
                  <a:lnTo>
                    <a:pt x="2749" y="1447"/>
                  </a:lnTo>
                  <a:lnTo>
                    <a:pt x="2745" y="1517"/>
                  </a:lnTo>
                  <a:lnTo>
                    <a:pt x="2735" y="1586"/>
                  </a:lnTo>
                  <a:lnTo>
                    <a:pt x="2723" y="1654"/>
                  </a:lnTo>
                  <a:lnTo>
                    <a:pt x="2708" y="1720"/>
                  </a:lnTo>
                  <a:lnTo>
                    <a:pt x="2689" y="1786"/>
                  </a:lnTo>
                  <a:lnTo>
                    <a:pt x="2668" y="1850"/>
                  </a:lnTo>
                  <a:lnTo>
                    <a:pt x="2642" y="1913"/>
                  </a:lnTo>
                  <a:lnTo>
                    <a:pt x="2615" y="1973"/>
                  </a:lnTo>
                  <a:lnTo>
                    <a:pt x="2585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6" y="2253"/>
                  </a:lnTo>
                  <a:lnTo>
                    <a:pt x="2394" y="2302"/>
                  </a:lnTo>
                  <a:lnTo>
                    <a:pt x="2348" y="2350"/>
                  </a:lnTo>
                  <a:lnTo>
                    <a:pt x="2300" y="2395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7"/>
                  </a:lnTo>
                  <a:lnTo>
                    <a:pt x="2089" y="2553"/>
                  </a:lnTo>
                  <a:lnTo>
                    <a:pt x="2030" y="2586"/>
                  </a:lnTo>
                  <a:lnTo>
                    <a:pt x="1972" y="2618"/>
                  </a:lnTo>
                  <a:lnTo>
                    <a:pt x="1910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19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6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4" y="2752"/>
                  </a:lnTo>
                  <a:lnTo>
                    <a:pt x="1234" y="2746"/>
                  </a:lnTo>
                  <a:lnTo>
                    <a:pt x="1166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6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8" y="2618"/>
                  </a:lnTo>
                  <a:lnTo>
                    <a:pt x="720" y="2586"/>
                  </a:lnTo>
                  <a:lnTo>
                    <a:pt x="661" y="2553"/>
                  </a:lnTo>
                  <a:lnTo>
                    <a:pt x="605" y="2517"/>
                  </a:lnTo>
                  <a:lnTo>
                    <a:pt x="551" y="2480"/>
                  </a:lnTo>
                  <a:lnTo>
                    <a:pt x="500" y="2439"/>
                  </a:lnTo>
                  <a:lnTo>
                    <a:pt x="449" y="2395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4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6" y="1913"/>
                  </a:lnTo>
                  <a:lnTo>
                    <a:pt x="82" y="1850"/>
                  </a:lnTo>
                  <a:lnTo>
                    <a:pt x="61" y="1786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1" y="1447"/>
                  </a:lnTo>
                  <a:lnTo>
                    <a:pt x="0" y="1376"/>
                  </a:lnTo>
                  <a:lnTo>
                    <a:pt x="1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1" y="967"/>
                  </a:lnTo>
                  <a:lnTo>
                    <a:pt x="82" y="904"/>
                  </a:lnTo>
                  <a:lnTo>
                    <a:pt x="106" y="840"/>
                  </a:lnTo>
                  <a:lnTo>
                    <a:pt x="135" y="779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4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0" y="314"/>
                  </a:lnTo>
                  <a:lnTo>
                    <a:pt x="551" y="273"/>
                  </a:lnTo>
                  <a:lnTo>
                    <a:pt x="605" y="234"/>
                  </a:lnTo>
                  <a:lnTo>
                    <a:pt x="661" y="198"/>
                  </a:lnTo>
                  <a:lnTo>
                    <a:pt x="720" y="165"/>
                  </a:lnTo>
                  <a:lnTo>
                    <a:pt x="778" y="135"/>
                  </a:lnTo>
                  <a:lnTo>
                    <a:pt x="840" y="108"/>
                  </a:lnTo>
                  <a:lnTo>
                    <a:pt x="902" y="82"/>
                  </a:lnTo>
                  <a:lnTo>
                    <a:pt x="966" y="61"/>
                  </a:lnTo>
                  <a:lnTo>
                    <a:pt x="1031" y="43"/>
                  </a:lnTo>
                  <a:lnTo>
                    <a:pt x="1097" y="28"/>
                  </a:lnTo>
                  <a:lnTo>
                    <a:pt x="1166" y="15"/>
                  </a:lnTo>
                  <a:lnTo>
                    <a:pt x="1234" y="7"/>
                  </a:lnTo>
                  <a:lnTo>
                    <a:pt x="1304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6" y="7"/>
                  </a:lnTo>
                  <a:lnTo>
                    <a:pt x="1584" y="15"/>
                  </a:lnTo>
                  <a:lnTo>
                    <a:pt x="1652" y="28"/>
                  </a:lnTo>
                  <a:lnTo>
                    <a:pt x="1719" y="43"/>
                  </a:lnTo>
                  <a:lnTo>
                    <a:pt x="1784" y="61"/>
                  </a:lnTo>
                  <a:lnTo>
                    <a:pt x="1849" y="82"/>
                  </a:lnTo>
                  <a:lnTo>
                    <a:pt x="1910" y="108"/>
                  </a:lnTo>
                  <a:lnTo>
                    <a:pt x="1972" y="135"/>
                  </a:lnTo>
                  <a:lnTo>
                    <a:pt x="2030" y="165"/>
                  </a:lnTo>
                  <a:lnTo>
                    <a:pt x="2089" y="198"/>
                  </a:lnTo>
                  <a:lnTo>
                    <a:pt x="2145" y="234"/>
                  </a:lnTo>
                  <a:lnTo>
                    <a:pt x="2199" y="273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4" y="451"/>
                  </a:lnTo>
                  <a:lnTo>
                    <a:pt x="2436" y="501"/>
                  </a:lnTo>
                  <a:lnTo>
                    <a:pt x="2478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5" y="720"/>
                  </a:lnTo>
                  <a:lnTo>
                    <a:pt x="2615" y="779"/>
                  </a:lnTo>
                  <a:lnTo>
                    <a:pt x="2642" y="840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8" y="1033"/>
                  </a:lnTo>
                  <a:lnTo>
                    <a:pt x="2723" y="1099"/>
                  </a:lnTo>
                  <a:lnTo>
                    <a:pt x="2735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6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9" name="任意多边形 514055"/>
            <p:cNvSpPr/>
            <p:nvPr/>
          </p:nvSpPr>
          <p:spPr>
            <a:xfrm>
              <a:off x="2931" y="2432"/>
              <a:ext cx="1039" cy="1039"/>
            </a:xfrm>
            <a:custGeom>
              <a:avLst/>
              <a:gdLst/>
              <a:ahLst/>
              <a:cxnLst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6" y="780"/>
                  </a:lnTo>
                  <a:lnTo>
                    <a:pt x="166" y="720"/>
                  </a:lnTo>
                  <a:lnTo>
                    <a:pt x="199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3" y="403"/>
                  </a:lnTo>
                  <a:lnTo>
                    <a:pt x="450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2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1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2" y="44"/>
                  </a:lnTo>
                  <a:lnTo>
                    <a:pt x="1098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6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5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5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3" y="135"/>
                  </a:lnTo>
                  <a:lnTo>
                    <a:pt x="2031" y="167"/>
                  </a:lnTo>
                  <a:lnTo>
                    <a:pt x="2090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1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7" y="607"/>
                  </a:lnTo>
                  <a:lnTo>
                    <a:pt x="2553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50" y="1305"/>
                  </a:lnTo>
                  <a:lnTo>
                    <a:pt x="2751" y="1377"/>
                  </a:lnTo>
                  <a:lnTo>
                    <a:pt x="2750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3" y="2090"/>
                  </a:lnTo>
                  <a:lnTo>
                    <a:pt x="2517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1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90" y="2553"/>
                  </a:lnTo>
                  <a:lnTo>
                    <a:pt x="2031" y="2588"/>
                  </a:lnTo>
                  <a:lnTo>
                    <a:pt x="1973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5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5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6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1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2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50" y="2396"/>
                  </a:lnTo>
                  <a:lnTo>
                    <a:pt x="403" y="2350"/>
                  </a:lnTo>
                  <a:lnTo>
                    <a:pt x="357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9" y="2090"/>
                  </a:lnTo>
                  <a:lnTo>
                    <a:pt x="166" y="2033"/>
                  </a:lnTo>
                  <a:lnTo>
                    <a:pt x="136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40" name="任意多边形 514056"/>
            <p:cNvSpPr/>
            <p:nvPr/>
          </p:nvSpPr>
          <p:spPr>
            <a:xfrm>
              <a:off x="2351" y="2432"/>
              <a:ext cx="1038" cy="1039"/>
            </a:xfrm>
            <a:custGeom>
              <a:avLst/>
              <a:gdLst/>
              <a:ahLst/>
              <a:cxnLst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5" y="780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1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0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1" y="44"/>
                  </a:lnTo>
                  <a:lnTo>
                    <a:pt x="1097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4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4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2" y="135"/>
                  </a:lnTo>
                  <a:lnTo>
                    <a:pt x="2031" y="167"/>
                  </a:lnTo>
                  <a:lnTo>
                    <a:pt x="2089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7"/>
                  </a:lnTo>
                  <a:lnTo>
                    <a:pt x="2749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89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3"/>
                  </a:lnTo>
                  <a:lnTo>
                    <a:pt x="2031" y="2588"/>
                  </a:lnTo>
                  <a:lnTo>
                    <a:pt x="1972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1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49" y="2396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370570" y="563880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模型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7565" y="5648325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代码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57795" y="470662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场景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  <a:sym typeface="+mn-ea"/>
              </a:rPr>
              <a:t>打造自己的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704850" y="1455420"/>
            <a:ext cx="5242560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找到自己的轮子：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场景，懂业务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模型，懂算法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代码，工程能力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What is your wheel?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打造你的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Wheel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，并且重复利用它 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=&gt; Repeated Seller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585" y="1696085"/>
            <a:ext cx="4371975" cy="3924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</a:rPr>
              <a:t>课程</a:t>
            </a:r>
            <a:r>
              <a:rPr lang="en-US" altLang="zh-CN" dirty="0">
                <a:ea typeface="宋体" panose="02010600030101010101" pitchFamily="2" charset="-122"/>
              </a:rPr>
              <a:t>wheel</a:t>
            </a:r>
            <a:r>
              <a:rPr lang="zh-CN" altLang="zh-CN" dirty="0">
                <a:ea typeface="宋体" panose="02010600030101010101" pitchFamily="2" charset="-122"/>
              </a:rPr>
              <a:t>（模型）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71500" y="1283970"/>
            <a:ext cx="6350635" cy="461137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分类算法：LR，Decision Tree，Naive Bayes，SVM，KNN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矩阵分解：ALS-WR，FunkSVD，BiasSVD，SVD++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FM模型：FM，FFM，DeepFM，NFM，AFM，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xDeepFM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树模型：GBDT，XGBoost，LightGBM，CatBoost，NGBoost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Attention模型：DIN，DIEN，DSIN，Transformer，BERT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Embedding：Word2vec，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DeepWalk, Node2Vec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GCN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时间序列：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AR, MA, ARMA ,ARIMA, LSTM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强化学习：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Value-Based, Policy-Based, Actor-Critic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大数据计算：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PySpark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数据库使用：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SQL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 rot="15960000">
            <a:off x="6167755" y="31999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占位符 3"/>
          <p:cNvSpPr/>
          <p:nvPr/>
        </p:nvSpPr>
        <p:spPr>
          <a:xfrm>
            <a:off x="7017385" y="2485390"/>
            <a:ext cx="4199890" cy="9677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了解原理后，使用起来更游刃有余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5" grpId="0"/>
      <p:bldP spid="11" grpId="1" animBg="1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什么是机器学习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5262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世界充满了大量的数据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en-US" altLang="zh-CN" sz="1800" dirty="0"/>
              <a:t>2020</a:t>
            </a:r>
            <a:r>
              <a:rPr lang="zh-CN" altLang="zh-CN" sz="1800" dirty="0"/>
              <a:t>年 世界的数据量</a:t>
            </a:r>
            <a:r>
              <a:rPr lang="en-US" altLang="zh-CN" sz="1800" dirty="0"/>
              <a:t>44ZB</a:t>
            </a:r>
            <a:r>
              <a:rPr lang="zh-CN" altLang="zh-CN" sz="1800" dirty="0"/>
              <a:t>（</a:t>
            </a:r>
            <a:r>
              <a:rPr lang="en-US" altLang="zh-CN" sz="1800" dirty="0"/>
              <a:t>1ZB=2^10EB=</a:t>
            </a:r>
            <a:r>
              <a:rPr lang="en-US" altLang="zh-CN" sz="1800" dirty="0">
                <a:ea typeface="宋体" panose="02010600030101010101" pitchFamily="2" charset="-122"/>
              </a:rPr>
              <a:t>2^20</a:t>
            </a:r>
            <a:r>
              <a:rPr lang="en-US" altLang="zh-CN" sz="1800" dirty="0"/>
              <a:t>PB=2^30TB</a:t>
            </a:r>
            <a:r>
              <a:rPr lang="zh-CN" altLang="zh-CN" sz="1800" dirty="0"/>
              <a:t>），中国将达到</a:t>
            </a:r>
            <a:r>
              <a:rPr lang="en-US" altLang="zh-CN" sz="1800" dirty="0"/>
              <a:t>8060EB</a:t>
            </a:r>
            <a:r>
              <a:rPr lang="zh-CN" altLang="zh-CN" sz="1800" dirty="0"/>
              <a:t>（占比</a:t>
            </a:r>
            <a:r>
              <a:rPr lang="en-US" altLang="zh-CN" sz="1800" dirty="0"/>
              <a:t>18%</a:t>
            </a:r>
            <a:r>
              <a:rPr lang="zh-CN" altLang="zh-CN" sz="1800" dirty="0"/>
              <a:t>）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图片、视频，文字，音乐</a:t>
            </a:r>
            <a:endParaRPr lang="zh-CN" altLang="zh-CN"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人们也有大量的需求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预测：预测天气、股票、商品价格、企业发展、风险控制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“懂我”：推荐和“我”相关的</a:t>
            </a:r>
            <a:r>
              <a:rPr lang="en-US" altLang="zh-CN" sz="1800" dirty="0"/>
              <a:t>item</a:t>
            </a:r>
            <a:r>
              <a:rPr lang="zh-CN" altLang="zh-CN" sz="1800" dirty="0"/>
              <a:t>（商品、新闻、电影、音乐、用户、路径）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分类识别：某一领域的分类识别能力，图像识别、语音识别、自然语言处理</a:t>
            </a:r>
            <a:endParaRPr lang="zh-CN" altLang="zh-CN" sz="1800" dirty="0"/>
          </a:p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  <a:sym typeface="+mn-ea"/>
              </a:rPr>
              <a:t>课程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（代码）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71500" y="1007745"/>
            <a:ext cx="5219065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在代码阶段，我们需要使用各种工具：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数据预处理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特征编码：OneHotEncoder, LabelEncoder, SparseFeat, DenseFeat，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PCA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特征工程：FeatureTools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Embedding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Gensim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模型工具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机器学习：sklearn，LibFM，xlearn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深度学习：tensorflow, keras, pytorch （掌握其一即可）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自动机器学习：TPOT，auto-sklearn，autokeras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深度学习CTR：DeepCTR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推荐系统：Surprise, lightfm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3"/>
          <p:cNvSpPr/>
          <p:nvPr/>
        </p:nvSpPr>
        <p:spPr>
          <a:xfrm>
            <a:off x="5791200" y="1455420"/>
            <a:ext cx="6350635" cy="461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评估指标：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Accuracy, Precision，Recall, AUC，F1, LogLoss, MAPE, SMAPE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可视化：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Matplotlib，Seaborn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7955280" y="355996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545" y="4303395"/>
            <a:ext cx="5702935" cy="1344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很少有人全部都掌握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找到适合自己的优势（业务场景，算法模型，代码工具）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不需要都掌握了再出发，而是在过程中不断积累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bldLvl="0" animBg="1"/>
      <p:bldP spid="2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from </a:t>
            </a:r>
            <a:r>
              <a:rPr lang="zh-CN" altLang="en-US" dirty="0">
                <a:ea typeface="宋体" panose="02010600030101010101" pitchFamily="2" charset="-122"/>
              </a:rPr>
              <a:t>课程</a:t>
            </a:r>
            <a:r>
              <a:rPr lang="en-US" altLang="zh-CN" dirty="0">
                <a:ea typeface="宋体" panose="02010600030101010101" pitchFamily="2" charset="-122"/>
              </a:rPr>
              <a:t>wheel =&gt;</a:t>
            </a:r>
            <a:r>
              <a:rPr lang="zh-CN" altLang="en-US" dirty="0">
                <a:ea typeface="宋体" panose="02010600030101010101" pitchFamily="2" charset="-122"/>
              </a:rPr>
              <a:t>预测场景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71500" y="1141095"/>
            <a:ext cx="5242560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生活和工作中存在各种预测场景：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新零售：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CTR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预估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预测下个月每个产品和商店的总销售额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你能预测用户何时会流失吗？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用户复购预测（天猫）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优惠券使用预测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预测用户将再次购买哪些产品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预测页面的未来流量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销售策略组合 购物篮问题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/>
          <p:cNvSpPr/>
          <p:nvPr/>
        </p:nvSpPr>
        <p:spPr>
          <a:xfrm>
            <a:off x="6224270" y="1030605"/>
            <a:ext cx="5242560" cy="461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城市计算：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出租车行程的总时间，交通流量预测，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PM2.5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价格预测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北上广、比特币、短租数据集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医疗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肺癌检测，预测17个身体区域存在威胁的概率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金融科技：</a:t>
            </a:r>
            <a:endParaRPr lang="zh-CN" altLang="en-US" sz="1400">
              <a:ea typeface="宋体" panose="02010600030101010101" pitchFamily="2" charset="-122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风险控制，失信企业识别，用户违约预测，潜在企业客户预测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特征抽取</a:t>
            </a:r>
            <a:endParaRPr lang="zh-CN" altLang="en-US" sz="1400">
              <a:ea typeface="宋体" panose="02010600030101010101" pitchFamily="2" charset="-122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深度股票表征特征，新闻文本特征</a:t>
            </a:r>
            <a:endParaRPr lang="en-US" altLang="zh-CN" sz="1400"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en-US" altLang="zh-CN" sz="1400">
                <a:sym typeface="Calibri" panose="020F0502020204030204"/>
              </a:rPr>
              <a:t>HR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>
                <a:sym typeface="Calibri" panose="020F0502020204030204"/>
              </a:rPr>
              <a:t>员工离职预测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887220" y="1261745"/>
            <a:ext cx="7036435" cy="828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课程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模型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代码）</a:t>
            </a:r>
            <a:endParaRPr dirty="0"/>
          </a:p>
        </p:txBody>
      </p:sp>
      <p:sp>
        <p:nvSpPr>
          <p:cNvPr id="2" name="圆角矩形 1"/>
          <p:cNvSpPr/>
          <p:nvPr/>
        </p:nvSpPr>
        <p:spPr>
          <a:xfrm>
            <a:off x="2228643" y="619926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用户数据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9" y="376748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 141"/>
          <p:cNvSpPr/>
          <p:nvPr/>
        </p:nvSpPr>
        <p:spPr>
          <a:xfrm rot="16200000">
            <a:off x="5264785" y="5240655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94205" y="5558155"/>
            <a:ext cx="3407410" cy="118491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893570" y="4070350"/>
            <a:ext cx="7030720" cy="1139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97936" y="619926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帖子数据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084498" y="4645018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421076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画像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378945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特征工程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532" y="137556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085117" y="15259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704543" y="15125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猜你喜欢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369042" y="15125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Feed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3541" y="15128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用户购买预测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127490" y="2604135"/>
            <a:ext cx="1544320" cy="260540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计算工具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Tensorflow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PyTorch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Spark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Kylin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Hive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MapReduce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127490" y="5558155"/>
            <a:ext cx="1543685" cy="117665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数据存储</a:t>
            </a:r>
            <a:endParaRPr lang="zh-CN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Kafka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HDFS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28125" y="1240155"/>
            <a:ext cx="1543685" cy="93789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线上服务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RPC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85465" y="3505835"/>
            <a:ext cx="107886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协同过滤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53895" y="3505835"/>
            <a:ext cx="100901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矩阵分解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53895" y="3016885"/>
            <a:ext cx="101917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标签召回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85465" y="3016885"/>
            <a:ext cx="108839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兴趣召回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51325" y="3016885"/>
            <a:ext cx="104902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热门数据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241800" y="3505835"/>
            <a:ext cx="105854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关联规则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601335" y="3007360"/>
            <a:ext cx="70929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LR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07150" y="3007360"/>
            <a:ext cx="116967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GBDT/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XGBoost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683500" y="3496310"/>
            <a:ext cx="108902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Attention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585460" y="3496310"/>
            <a:ext cx="70929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07150" y="3496310"/>
            <a:ext cx="117030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FM/FFM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64450" y="3007360"/>
            <a:ext cx="108902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Learning to Rank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86075" y="2604135"/>
            <a:ext cx="159512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召回策略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16345" y="2585085"/>
            <a:ext cx="149415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排序策略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54960" y="5622925"/>
            <a:ext cx="160464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业务数据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11955" y="4136390"/>
            <a:ext cx="241173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基础数据分析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850683" y="619926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前端埋点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16245" y="5558155"/>
            <a:ext cx="3407410" cy="118491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7319976" y="619926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后端脚本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477000" y="5622925"/>
            <a:ext cx="160464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日志数据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101065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探索性</a:t>
            </a:r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EDA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94205" y="2604135"/>
            <a:ext cx="3486150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466080" y="2604135"/>
            <a:ext cx="3457575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197" y="5786907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7" name=" 141"/>
          <p:cNvSpPr/>
          <p:nvPr/>
        </p:nvSpPr>
        <p:spPr>
          <a:xfrm rot="16200000">
            <a:off x="5246370" y="2167255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870710" y="2360930"/>
            <a:ext cx="9098280" cy="14706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/>
              <a:t>Thinking </a:t>
            </a:r>
            <a:r>
              <a:rPr lang="zh-CN" altLang="en-US" sz="4800" dirty="0">
                <a:ea typeface="宋体" panose="02010600030101010101" pitchFamily="2" charset="-122"/>
              </a:rPr>
              <a:t>：</a:t>
            </a:r>
            <a:r>
              <a:rPr lang="zh-CN" altLang="en-US" sz="4800" dirty="0"/>
              <a:t>什么是人工智能</a:t>
            </a:r>
            <a:r>
              <a:rPr lang="zh-CN" altLang="zh-CN" sz="4800" dirty="0"/>
              <a:t>？</a:t>
            </a:r>
            <a:endParaRPr sz="4800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REFSHAPE" val="469085188"/>
</p:tagLst>
</file>

<file path=ppt/tags/tag10.xml><?xml version="1.0" encoding="utf-8"?>
<p:tagLst xmlns:p="http://schemas.openxmlformats.org/presentationml/2006/main">
  <p:tag name="REFSHAPE" val="469095660"/>
</p:tagLst>
</file>

<file path=ppt/tags/tag11.xml><?xml version="1.0" encoding="utf-8"?>
<p:tagLst xmlns:p="http://schemas.openxmlformats.org/presentationml/2006/main">
  <p:tag name="REFSHAPE" val="469072404"/>
</p:tagLst>
</file>

<file path=ppt/tags/tag12.xml><?xml version="1.0" encoding="utf-8"?>
<p:tagLst xmlns:p="http://schemas.openxmlformats.org/presentationml/2006/main">
  <p:tag name="REFSHAPE" val="469045612"/>
</p:tagLst>
</file>

<file path=ppt/tags/tag13.xml><?xml version="1.0" encoding="utf-8"?>
<p:tagLst xmlns:p="http://schemas.openxmlformats.org/presentationml/2006/main">
  <p:tag name="REFSHAPE" val="469108172"/>
</p:tagLst>
</file>

<file path=ppt/tags/tag14.xml><?xml version="1.0" encoding="utf-8"?>
<p:tagLst xmlns:p="http://schemas.openxmlformats.org/presentationml/2006/main">
  <p:tag name="KSO_WM_UNIT_TABLE_BEAUTIFY" val="smartTable{f66d962a-8718-4408-a5a9-998bc9a9a949}"/>
</p:tagLst>
</file>

<file path=ppt/tags/tag15.xml><?xml version="1.0" encoding="utf-8"?>
<p:tagLst xmlns:p="http://schemas.openxmlformats.org/presentationml/2006/main">
  <p:tag name="KSO_WM_SLIDE_MODEL_TYPE" val="dynamicNum"/>
</p:tagLst>
</file>

<file path=ppt/tags/tag16.xml><?xml version="1.0" encoding="utf-8"?>
<p:tagLst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7.xml><?xml version="1.0" encoding="utf-8"?>
<p:tagLst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8.xml><?xml version="1.0" encoding="utf-8"?>
<p:tagLst xmlns:p="http://schemas.openxmlformats.org/presentationml/2006/main">
  <p:tag name="KSO_WM_SLIDE_MODEL_TYPE" val="dynamicNum"/>
</p:tagLst>
</file>

<file path=ppt/tags/tag19.xml><?xml version="1.0" encoding="utf-8"?>
<p:tagLst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2.xml><?xml version="1.0" encoding="utf-8"?>
<p:tagLst xmlns:p="http://schemas.openxmlformats.org/presentationml/2006/main">
  <p:tag name="REFSHAPE" val="469085188"/>
</p:tagLst>
</file>

<file path=ppt/tags/tag20.xml><?xml version="1.0" encoding="utf-8"?>
<p:tagLst xmlns:p="http://schemas.openxmlformats.org/presentationml/2006/main">
  <p:tag name="KSO_WM_SLIDE_MODEL_TYPE" val="dynamicNum"/>
</p:tagLst>
</file>

<file path=ppt/tags/tag21.xml><?xml version="1.0" encoding="utf-8"?>
<p:tagLst xmlns:p="http://schemas.openxmlformats.org/presentationml/2006/main">
  <p:tag name="KSO_WM_SLIDE_MODEL_TYPE" val="dynamicNum"/>
</p:tagLst>
</file>

<file path=ppt/tags/tag22.xml><?xml version="1.0" encoding="utf-8"?>
<p:tagLst xmlns:p="http://schemas.openxmlformats.org/presentationml/2006/main">
  <p:tag name="REFSHAPE" val="-987973596"/>
  <p:tag name="KSO_WM_UNIT_PLACING_PICTURE_USER_VIEWPORT" val="{&quot;height&quot;:8400,&quot;width&quot;:12135}"/>
</p:tagLst>
</file>

<file path=ppt/tags/tag23.xml><?xml version="1.0" encoding="utf-8"?>
<p:tagLst xmlns:p="http://schemas.openxmlformats.org/presentationml/2006/main">
  <p:tag name="KSO_WM_SLIDE_MODEL_TYPE" val="dynamicNum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KSO_WM_SLIDE_MODEL_TYPE" val="dynamicNum"/>
</p:tagLst>
</file>

<file path=ppt/tags/tag26.xml><?xml version="1.0" encoding="utf-8"?>
<p:tagLst xmlns:p="http://schemas.openxmlformats.org/presentationml/2006/main">
  <p:tag name="KSO_WM_SLIDE_MODEL_TYPE" val="dynamicNum"/>
</p:tagLst>
</file>

<file path=ppt/tags/tag27.xml><?xml version="1.0" encoding="utf-8"?>
<p:tagLst xmlns:p="http://schemas.openxmlformats.org/presentationml/2006/main">
  <p:tag name="KSO_WM_SLIDE_MODEL_TYPE" val="dynamicNum"/>
</p:tagLst>
</file>

<file path=ppt/tags/tag28.xml><?xml version="1.0" encoding="utf-8"?>
<p:tagLst xmlns:p="http://schemas.openxmlformats.org/presentationml/2006/main">
  <p:tag name="KSO_WM_SLIDE_MODEL_TYPE" val="dynamicNum"/>
</p:tagLst>
</file>

<file path=ppt/tags/tag29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KSO_WM_UNIT_TABLE_BEAUTIFY" val="smartTable{8d09bbe9-cef6-4b15-81f7-24d5388d3ed2}"/>
</p:tagLst>
</file>

<file path=ppt/tags/tag30.xml><?xml version="1.0" encoding="utf-8"?>
<p:tagLst xmlns:p="http://schemas.openxmlformats.org/presentationml/2006/main">
  <p:tag name="REFSHAPE" val="321541124"/>
</p:tagLst>
</file>

<file path=ppt/tags/tag31.xml><?xml version="1.0" encoding="utf-8"?>
<p:tagLst xmlns:p="http://schemas.openxmlformats.org/presentationml/2006/main">
  <p:tag name="REFSHAPE" val="321516236"/>
</p:tagLst>
</file>

<file path=ppt/tags/tag32.xml><?xml version="1.0" encoding="utf-8"?>
<p:tagLst xmlns:p="http://schemas.openxmlformats.org/presentationml/2006/main">
  <p:tag name="KSO_WM_SLIDE_MODEL_TYPE" val="dynamicNum"/>
</p:tagLst>
</file>

<file path=ppt/tags/tag33.xml><?xml version="1.0" encoding="utf-8"?>
<p:tagLst xmlns:p="http://schemas.openxmlformats.org/presentationml/2006/main">
  <p:tag name="KSO_WM_SLIDE_MODEL_TYPE" val="dynamicNum"/>
</p:tagLst>
</file>

<file path=ppt/tags/tag34.xml><?xml version="1.0" encoding="utf-8"?>
<p:tagLst xmlns:p="http://schemas.openxmlformats.org/presentationml/2006/main">
  <p:tag name="KSO_WM_SLIDE_MODEL_TYPE" val="dynamicNum"/>
</p:tagLst>
</file>

<file path=ppt/tags/tag35.xml><?xml version="1.0" encoding="utf-8"?>
<p:tagLst xmlns:p="http://schemas.openxmlformats.org/presentationml/2006/main">
  <p:tag name="KSO_WM_SLIDE_MODEL_TYPE" val="dynamicNum"/>
</p:tagLst>
</file>

<file path=ppt/tags/tag36.xml><?xml version="1.0" encoding="utf-8"?>
<p:tagLst xmlns:p="http://schemas.openxmlformats.org/presentationml/2006/main">
  <p:tag name="KSO_WM_SLIDE_MODEL_TYPE" val="dynamicNum"/>
</p:tagLst>
</file>

<file path=ppt/tags/tag37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KSO_WM_UNIT_TABLE_BEAUTIFY" val="smartTable{8d09bbe9-cef6-4b15-81f7-24d5388d3ed2}"/>
</p:tagLst>
</file>

<file path=ppt/tags/tag5.xml><?xml version="1.0" encoding="utf-8"?>
<p:tagLst xmlns:p="http://schemas.openxmlformats.org/presentationml/2006/main">
  <p:tag name="REFSHAPE" val="469085188"/>
</p:tagLst>
</file>

<file path=ppt/tags/tag6.xml><?xml version="1.0" encoding="utf-8"?>
<p:tagLst xmlns:p="http://schemas.openxmlformats.org/presentationml/2006/main">
  <p:tag name="REFSHAPE" val="469085188"/>
</p:tagLst>
</file>

<file path=ppt/tags/tag7.xml><?xml version="1.0" encoding="utf-8"?>
<p:tagLst xmlns:p="http://schemas.openxmlformats.org/presentationml/2006/main">
  <p:tag name="REFSHAPE" val="469076076"/>
</p:tagLst>
</file>

<file path=ppt/tags/tag8.xml><?xml version="1.0" encoding="utf-8"?>
<p:tagLst xmlns:p="http://schemas.openxmlformats.org/presentationml/2006/main">
  <p:tag name="REFSHAPE" val="469085188"/>
</p:tagLst>
</file>

<file path=ppt/tags/tag9.xml><?xml version="1.0" encoding="utf-8"?>
<p:tagLst xmlns:p="http://schemas.openxmlformats.org/presentationml/2006/main">
  <p:tag name="REFSHAPE" val="469106268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13078</Words>
  <Application>WPS 演示</Application>
  <PresentationFormat>宽屏</PresentationFormat>
  <Paragraphs>1188</Paragraphs>
  <Slides>82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9" baseType="lpstr">
      <vt:lpstr>Arial</vt:lpstr>
      <vt:lpstr>宋体</vt:lpstr>
      <vt:lpstr>Wingdings</vt:lpstr>
      <vt:lpstr>Calibri</vt:lpstr>
      <vt:lpstr>Calibri Light</vt:lpstr>
      <vt:lpstr>Arial</vt:lpstr>
      <vt:lpstr>Calibri</vt:lpstr>
      <vt:lpstr>Calibri Light</vt:lpstr>
      <vt:lpstr>PingFang SC</vt:lpstr>
      <vt:lpstr>Times New Roman</vt:lpstr>
      <vt:lpstr>微软雅黑</vt:lpstr>
      <vt:lpstr>Arial Unicode MS</vt:lpstr>
      <vt:lpstr>Arial</vt:lpstr>
      <vt:lpstr>Wingdings</vt:lpstr>
      <vt:lpstr>Office 主题​​</vt:lpstr>
      <vt:lpstr>Equation.KSEE3</vt:lpstr>
      <vt:lpstr>Equation.KSEE3</vt:lpstr>
      <vt:lpstr>Graph Convolution Networks Lesson-12</vt:lpstr>
      <vt:lpstr>Self-introduction</vt:lpstr>
      <vt:lpstr>学习方法</vt:lpstr>
      <vt:lpstr>&gt;&gt;   今天的学习目标</vt:lpstr>
      <vt:lpstr>&gt;&gt;   今天的学习目标</vt:lpstr>
      <vt:lpstr>1/2 AI Overview</vt:lpstr>
      <vt:lpstr>AI Domain</vt:lpstr>
      <vt:lpstr>什么是机器学习</vt:lpstr>
      <vt:lpstr>PowerPoint 演示文稿</vt:lpstr>
      <vt:lpstr>PowerPoint 演示文稿</vt:lpstr>
      <vt:lpstr>PowerPoint 演示文稿</vt:lpstr>
      <vt:lpstr>PowerPoint 演示文稿</vt:lpstr>
      <vt:lpstr>应用场景</vt:lpstr>
      <vt:lpstr>机器学习的本质</vt:lpstr>
      <vt:lpstr>机器学习的步骤</vt:lpstr>
      <vt:lpstr>机器学习的7个步骤</vt:lpstr>
      <vt:lpstr>机器学习的步骤</vt:lpstr>
      <vt:lpstr>机器学习的训练过程</vt:lpstr>
      <vt:lpstr>机器学习的训练过程</vt:lpstr>
      <vt:lpstr>机器学习的训练过程</vt:lpstr>
      <vt:lpstr>机器学习的模型选择</vt:lpstr>
      <vt:lpstr>机器学习的模型选择</vt:lpstr>
      <vt:lpstr>机器学习的模型选择</vt:lpstr>
      <vt:lpstr>机器学习的模型选择</vt:lpstr>
      <vt:lpstr>机器学习的模型选择</vt:lpstr>
      <vt:lpstr>机器学习的特征构造</vt:lpstr>
      <vt:lpstr>机器学习的评估</vt:lpstr>
      <vt:lpstr>超参数调整</vt:lpstr>
      <vt:lpstr>机器学习的模型</vt:lpstr>
      <vt:lpstr>机器学习工具</vt:lpstr>
      <vt:lpstr>机器学习算法工具包</vt:lpstr>
      <vt:lpstr>例子：使用LogisticRegression对MNIST手写数字进行识别</vt:lpstr>
      <vt:lpstr>例子：使用LogisticRegression对MNIST手写数字进行识别</vt:lpstr>
      <vt:lpstr>小结</vt:lpstr>
      <vt:lpstr>Action1：使用CART算法对MNIST进行训练</vt:lpstr>
      <vt:lpstr>Action2：员工离职预测</vt:lpstr>
      <vt:lpstr>Action2：员工离职预测</vt:lpstr>
      <vt:lpstr>Action2：员工离职预测</vt:lpstr>
      <vt:lpstr>什么是深度学习</vt:lpstr>
      <vt:lpstr>深度学习的经典网络模型</vt:lpstr>
      <vt:lpstr>深度学习框架</vt:lpstr>
      <vt:lpstr>使用keras完成MNIST的识别</vt:lpstr>
      <vt:lpstr>预测是一种能力</vt:lpstr>
      <vt:lpstr>预测是一种能力</vt:lpstr>
      <vt:lpstr>Project：沪市指数预测（ARIMA）</vt:lpstr>
      <vt:lpstr>Project：沪市指数预测（ARIMA）</vt:lpstr>
      <vt:lpstr>Project：沪市指数预测（LSTM）</vt:lpstr>
      <vt:lpstr>Summary</vt:lpstr>
      <vt:lpstr>2/2  推荐系统OverView</vt:lpstr>
      <vt:lpstr>什么是推荐系统</vt:lpstr>
      <vt:lpstr>机器如何找到这些适合你的商品呢？ </vt:lpstr>
      <vt:lpstr>机器如何找到这些适合你的商品呢？ </vt:lpstr>
      <vt:lpstr>协同过滤的思想：利用用户的“集体智慧”</vt:lpstr>
      <vt:lpstr>推荐系统的冷启动问题 </vt:lpstr>
      <vt:lpstr>一个有趣的问题：Exploit &amp; Explore（利用与探索） </vt:lpstr>
      <vt:lpstr>Exploit &amp; Explore代表了不同的思想</vt:lpstr>
      <vt:lpstr>多臂老虎机问题 MAB（Multi-armed bandit problem）</vt:lpstr>
      <vt:lpstr>现实中的MAB问题</vt:lpstr>
      <vt:lpstr>Bandit算法：解决MAB问题</vt:lpstr>
      <vt:lpstr>AlphaGo中的UCB算法</vt:lpstr>
      <vt:lpstr>AlphaGo中的UCB算法</vt:lpstr>
      <vt:lpstr>推荐系统的目标定义</vt:lpstr>
      <vt:lpstr>推荐系统的目标定义</vt:lpstr>
      <vt:lpstr>推荐系统的目标定义</vt:lpstr>
      <vt:lpstr>该如何设计推荐系统的架构</vt:lpstr>
      <vt:lpstr>Using data to solve problem</vt:lpstr>
      <vt:lpstr>推荐系统架构OverView</vt:lpstr>
      <vt:lpstr>一切源于需求</vt:lpstr>
      <vt:lpstr>Summary</vt:lpstr>
      <vt:lpstr>课程思考及练习（Thinking &amp; Action）</vt:lpstr>
      <vt:lpstr>Summary</vt:lpstr>
      <vt:lpstr>Summary</vt:lpstr>
      <vt:lpstr>Summary</vt:lpstr>
      <vt:lpstr>Summary</vt:lpstr>
      <vt:lpstr>Summary</vt:lpstr>
      <vt:lpstr>Thank You Using data to solve problems</vt:lpstr>
      <vt:lpstr>CY的技术理念</vt:lpstr>
      <vt:lpstr>打造自己的Wheel</vt:lpstr>
      <vt:lpstr>课程wheel（模型）</vt:lpstr>
      <vt:lpstr>课程wheel（代码）</vt:lpstr>
      <vt:lpstr>from 课程wheel =&gt;预测场景</vt:lpstr>
      <vt:lpstr>课程Wheel（场景+模型+代码）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2486</cp:revision>
  <dcterms:created xsi:type="dcterms:W3CDTF">2019-08-30T07:48:00Z</dcterms:created>
  <dcterms:modified xsi:type="dcterms:W3CDTF">2020-08-18T07:08:20Z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